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62" r:id="rId4"/>
    <p:sldId id="260" r:id="rId5"/>
    <p:sldId id="259" r:id="rId6"/>
    <p:sldId id="258" r:id="rId7"/>
    <p:sldId id="261"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32" autoAdjust="0"/>
    <p:restoredTop sz="90355" autoAdjust="0"/>
  </p:normalViewPr>
  <p:slideViewPr>
    <p:cSldViewPr>
      <p:cViewPr varScale="1">
        <p:scale>
          <a:sx n="71" d="100"/>
          <a:sy n="71" d="100"/>
        </p:scale>
        <p:origin x="-1248" y="-102"/>
      </p:cViewPr>
      <p:guideLst>
        <p:guide orient="horz" pos="2160"/>
        <p:guide pos="2880"/>
      </p:guideLst>
    </p:cSldViewPr>
  </p:slideViewPr>
  <p:outlineViewPr>
    <p:cViewPr>
      <p:scale>
        <a:sx n="33" d="100"/>
        <a:sy n="33" d="100"/>
      </p:scale>
      <p:origin x="0" y="1272"/>
    </p:cViewPr>
  </p:outlineViewPr>
  <p:notesTextViewPr>
    <p:cViewPr>
      <p:scale>
        <a:sx n="1" d="1"/>
        <a:sy n="1" d="1"/>
      </p:scale>
      <p:origin x="0" y="0"/>
    </p:cViewPr>
  </p:notesTextViewPr>
  <p:notesViewPr>
    <p:cSldViewPr>
      <p:cViewPr>
        <p:scale>
          <a:sx n="66" d="100"/>
          <a:sy n="66" d="100"/>
        </p:scale>
        <p:origin x="-2634" y="2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283566F-2AAF-4401-8C9A-C096695BF0A5}" type="datetimeFigureOut">
              <a:rPr lang="en-US"/>
              <a:pPr>
                <a:defRPr/>
              </a:pPr>
              <a:t>3/19/2012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7470043-7F89-4480-8BD7-FC7564AE0A63}" type="slidenum">
              <a:rPr lang="en-US"/>
              <a:pPr>
                <a:defRPr/>
              </a:pPr>
              <a:t>‹#›</a:t>
            </a:fld>
            <a:endParaRPr lang="en-US" dirty="0"/>
          </a:p>
        </p:txBody>
      </p:sp>
    </p:spTree>
    <p:extLst>
      <p:ext uri="{BB962C8B-B14F-4D97-AF65-F5344CB8AC3E}">
        <p14:creationId xmlns:p14="http://schemas.microsoft.com/office/powerpoint/2010/main" val="2795914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351244-9135-49FB-9B78-33DE9B19B4EB}" type="datetimeFigureOut">
              <a:rPr lang="en-US" smtClean="0"/>
              <a:t>3/19/2012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ECD92F-991D-4CB0-9B5D-A3C201F46A92}" type="slidenum">
              <a:rPr lang="en-US" smtClean="0"/>
              <a:t>‹#›</a:t>
            </a:fld>
            <a:endParaRPr lang="en-US"/>
          </a:p>
        </p:txBody>
      </p:sp>
    </p:spTree>
    <p:extLst>
      <p:ext uri="{BB962C8B-B14F-4D97-AF65-F5344CB8AC3E}">
        <p14:creationId xmlns:p14="http://schemas.microsoft.com/office/powerpoint/2010/main" val="3854386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2800" dirty="0"/>
              <a:t>Deutsch </a:t>
            </a:r>
            <a:r>
              <a:rPr lang="en-US" sz="2800" dirty="0" err="1" smtClean="0"/>
              <a:t>Umweltprobleme</a:t>
            </a:r>
            <a:endParaRPr lang="en-US" sz="2800" dirty="0" smtClean="0"/>
          </a:p>
          <a:p>
            <a:pPr algn="ctr"/>
            <a:endParaRPr lang="en-US" sz="2800" dirty="0" smtClean="0"/>
          </a:p>
          <a:p>
            <a:pPr algn="ctr"/>
            <a:endParaRPr lang="en-US" sz="2800" dirty="0"/>
          </a:p>
          <a:p>
            <a:pPr algn="ctr"/>
            <a:endParaRPr lang="en-US" sz="2800" dirty="0"/>
          </a:p>
          <a:p>
            <a:pPr algn="ctr"/>
            <a:r>
              <a:rPr lang="en-US" sz="2800" dirty="0" smtClean="0"/>
              <a:t>		Mannes </a:t>
            </a:r>
            <a:r>
              <a:rPr lang="en-US" sz="2800" dirty="0" err="1"/>
              <a:t>Auswirkungen</a:t>
            </a:r>
            <a:r>
              <a:rPr lang="en-US" sz="2800" dirty="0"/>
              <a:t> auf </a:t>
            </a:r>
            <a:r>
              <a:rPr lang="en-US" sz="2800" dirty="0" err="1" smtClean="0"/>
              <a:t>Natur</a:t>
            </a:r>
            <a:endParaRPr lang="en-US" sz="2800" dirty="0" smtClean="0"/>
          </a:p>
          <a:p>
            <a:pPr algn="ctr"/>
            <a:endParaRPr lang="en-US" sz="2800" dirty="0"/>
          </a:p>
          <a:p>
            <a:pPr algn="ctr"/>
            <a:endParaRPr lang="en-US" sz="2800" dirty="0"/>
          </a:p>
          <a:p>
            <a:pPr algn="ctr"/>
            <a:r>
              <a:rPr lang="en-US" sz="2800" dirty="0" err="1"/>
              <a:t>Verschmutzung</a:t>
            </a:r>
            <a:r>
              <a:rPr lang="en-US" sz="2800" dirty="0"/>
              <a:t> und </a:t>
            </a:r>
            <a:r>
              <a:rPr lang="en-US" sz="2800" dirty="0" err="1"/>
              <a:t>Industrie</a:t>
            </a:r>
            <a:r>
              <a:rPr lang="en-US" sz="2800" dirty="0" smtClean="0"/>
              <a:t/>
            </a:r>
            <a:br>
              <a:rPr lang="en-US" sz="2800" dirty="0" smtClean="0"/>
            </a:br>
            <a:endParaRPr lang="en-US" sz="2800" dirty="0"/>
          </a:p>
        </p:txBody>
      </p:sp>
      <p:sp>
        <p:nvSpPr>
          <p:cNvPr id="4" name="Slide Number Placeholder 3"/>
          <p:cNvSpPr>
            <a:spLocks noGrp="1"/>
          </p:cNvSpPr>
          <p:nvPr>
            <p:ph type="sldNum" sz="quarter" idx="10"/>
          </p:nvPr>
        </p:nvSpPr>
        <p:spPr/>
        <p:txBody>
          <a:bodyPr/>
          <a:lstStyle/>
          <a:p>
            <a:fld id="{A8ECD92F-991D-4CB0-9B5D-A3C201F46A92}" type="slidenum">
              <a:rPr lang="en-US" smtClean="0"/>
              <a:t>1</a:t>
            </a:fld>
            <a:endParaRPr lang="en-US"/>
          </a:p>
        </p:txBody>
      </p:sp>
    </p:spTree>
    <p:extLst>
      <p:ext uri="{BB962C8B-B14F-4D97-AF65-F5344CB8AC3E}">
        <p14:creationId xmlns:p14="http://schemas.microsoft.com/office/powerpoint/2010/main" val="1342425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5400" dirty="0" err="1" smtClean="0"/>
              <a:t>Hier</a:t>
            </a:r>
            <a:r>
              <a:rPr lang="en-US" sz="5400" dirty="0" smtClean="0"/>
              <a:t> </a:t>
            </a:r>
            <a:r>
              <a:rPr lang="en-US" sz="5400" dirty="0" err="1"/>
              <a:t>sind</a:t>
            </a:r>
            <a:r>
              <a:rPr lang="en-US" sz="5400" dirty="0"/>
              <a:t> </a:t>
            </a:r>
            <a:r>
              <a:rPr lang="en-US" sz="5400" dirty="0" err="1"/>
              <a:t>meine</a:t>
            </a:r>
            <a:r>
              <a:rPr lang="en-US" sz="5400" dirty="0"/>
              <a:t> </a:t>
            </a:r>
            <a:r>
              <a:rPr lang="en-US" sz="5400" dirty="0" err="1"/>
              <a:t>Quellen</a:t>
            </a:r>
            <a:r>
              <a:rPr lang="en-US" sz="5400" dirty="0"/>
              <a:t>.</a:t>
            </a:r>
          </a:p>
        </p:txBody>
      </p:sp>
      <p:sp>
        <p:nvSpPr>
          <p:cNvPr id="4" name="Slide Number Placeholder 3"/>
          <p:cNvSpPr>
            <a:spLocks noGrp="1"/>
          </p:cNvSpPr>
          <p:nvPr>
            <p:ph type="sldNum" sz="quarter" idx="10"/>
          </p:nvPr>
        </p:nvSpPr>
        <p:spPr/>
        <p:txBody>
          <a:bodyPr/>
          <a:lstStyle/>
          <a:p>
            <a:fld id="{A8ECD92F-991D-4CB0-9B5D-A3C201F46A92}" type="slidenum">
              <a:rPr lang="en-US" smtClean="0"/>
              <a:t>10</a:t>
            </a:fld>
            <a:endParaRPr lang="en-US"/>
          </a:p>
        </p:txBody>
      </p:sp>
    </p:spTree>
    <p:extLst>
      <p:ext uri="{BB962C8B-B14F-4D97-AF65-F5344CB8AC3E}">
        <p14:creationId xmlns:p14="http://schemas.microsoft.com/office/powerpoint/2010/main" val="3131795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198914" y="4114800"/>
            <a:ext cx="6019800" cy="5029200"/>
          </a:xfrm>
        </p:spPr>
        <p:txBody>
          <a:bodyPr/>
          <a:lstStyle/>
          <a:p>
            <a:pPr lvl="0"/>
            <a:r>
              <a:rPr lang="en-US" dirty="0" smtClean="0"/>
              <a:t>--Germany </a:t>
            </a:r>
            <a:r>
              <a:rPr lang="en-US" dirty="0"/>
              <a:t>has a lot of industry.</a:t>
            </a:r>
          </a:p>
          <a:p>
            <a:pPr lvl="0"/>
            <a:r>
              <a:rPr lang="en-US" dirty="0" smtClean="0"/>
              <a:t>--The </a:t>
            </a:r>
            <a:r>
              <a:rPr lang="en-US" dirty="0"/>
              <a:t>industry is focused in West Germany.</a:t>
            </a:r>
          </a:p>
          <a:p>
            <a:pPr lvl="0"/>
            <a:r>
              <a:rPr lang="en-US" dirty="0" smtClean="0"/>
              <a:t>--Germany </a:t>
            </a:r>
            <a:r>
              <a:rPr lang="en-US" dirty="0"/>
              <a:t>spends lots of money on reducing air pollution.</a:t>
            </a:r>
          </a:p>
          <a:p>
            <a:r>
              <a:rPr lang="en-US" dirty="0"/>
              <a:t> </a:t>
            </a:r>
          </a:p>
          <a:p>
            <a:pPr lvl="0"/>
            <a:r>
              <a:rPr lang="en-US" dirty="0" smtClean="0"/>
              <a:t>--Germans </a:t>
            </a:r>
            <a:r>
              <a:rPr lang="en-US" dirty="0"/>
              <a:t>are hardworking people.</a:t>
            </a:r>
          </a:p>
          <a:p>
            <a:pPr lvl="0"/>
            <a:r>
              <a:rPr lang="en-US" dirty="0" smtClean="0"/>
              <a:t>--Northern </a:t>
            </a:r>
            <a:r>
              <a:rPr lang="en-US" dirty="0"/>
              <a:t>Germany holds more industry workers.</a:t>
            </a:r>
          </a:p>
          <a:p>
            <a:pPr lvl="0"/>
            <a:r>
              <a:rPr lang="en-US" dirty="0" smtClean="0"/>
              <a:t>--Germans </a:t>
            </a:r>
            <a:r>
              <a:rPr lang="en-US" dirty="0"/>
              <a:t>value the Alps, well nature. Since South Germany appears to have less industry than North Germany.</a:t>
            </a:r>
          </a:p>
          <a:p>
            <a:r>
              <a:rPr lang="en-US" dirty="0"/>
              <a:t> </a:t>
            </a:r>
          </a:p>
          <a:p>
            <a:r>
              <a:rPr lang="en-US" dirty="0" smtClean="0"/>
              <a:t>--Germans </a:t>
            </a:r>
            <a:r>
              <a:rPr lang="en-US" dirty="0"/>
              <a:t>actually care about their air quality. They spend lots of money preventing air pollution. This can be seen in comparison to other countries. Germany can be seen as wealthy, since they spend so much money.</a:t>
            </a:r>
          </a:p>
          <a:p>
            <a:r>
              <a:rPr lang="en-US" dirty="0"/>
              <a:t> </a:t>
            </a:r>
          </a:p>
          <a:p>
            <a:pPr lvl="0"/>
            <a:r>
              <a:rPr lang="en-US" dirty="0" smtClean="0"/>
              <a:t>--Why </a:t>
            </a:r>
            <a:r>
              <a:rPr lang="en-US" dirty="0"/>
              <a:t>does Northern Germany appear to have most of the air </a:t>
            </a:r>
            <a:r>
              <a:rPr lang="en-US" dirty="0" smtClean="0"/>
              <a:t>pollution?</a:t>
            </a:r>
          </a:p>
          <a:p>
            <a:pPr lvl="0"/>
            <a:r>
              <a:rPr lang="en-US" dirty="0" smtClean="0"/>
              <a:t>---Well</a:t>
            </a:r>
            <a:r>
              <a:rPr lang="en-US" dirty="0"/>
              <a:t>, Southern Germany is home to the Alps. The Germans care about nature and are trying to avoid harming it. Northern Germany also was a region of combat. It housed many wartime industries. The borders next to Poland and Belgium specifically</a:t>
            </a:r>
            <a:r>
              <a:rPr lang="en-US" dirty="0" smtClean="0"/>
              <a:t>.</a:t>
            </a:r>
          </a:p>
          <a:p>
            <a:pPr lvl="0"/>
            <a:r>
              <a:rPr lang="en-US" dirty="0" smtClean="0"/>
              <a:t>--How’s </a:t>
            </a:r>
            <a:r>
              <a:rPr lang="en-US" dirty="0"/>
              <a:t>Germany’s air quality, compared to </a:t>
            </a:r>
            <a:r>
              <a:rPr lang="en-US" dirty="0" smtClean="0"/>
              <a:t>ours?</a:t>
            </a:r>
          </a:p>
          <a:p>
            <a:pPr lvl="0"/>
            <a:r>
              <a:rPr lang="en-US" dirty="0" smtClean="0"/>
              <a:t>---It’s </a:t>
            </a:r>
            <a:r>
              <a:rPr lang="en-US" dirty="0"/>
              <a:t>probably a very better quality. Their industry is heavily monitored, so that it doesn’t produce too much air pollution. Germans appear to focus funding into their anti-air pollution plans. Since we Americans don’t, out air quality suffers</a:t>
            </a:r>
            <a:r>
              <a:rPr lang="en-US" dirty="0" smtClean="0"/>
              <a:t>.</a:t>
            </a:r>
          </a:p>
          <a:p>
            <a:r>
              <a:rPr lang="en-US" dirty="0" smtClean="0"/>
              <a:t>--</a:t>
            </a:r>
            <a:r>
              <a:rPr lang="en-US" dirty="0"/>
              <a:t>What is the primary cause of Germany’s air pollution</a:t>
            </a:r>
            <a:r>
              <a:rPr lang="en-US" dirty="0" smtClean="0"/>
              <a:t>?</a:t>
            </a:r>
            <a:endParaRPr lang="en-US" dirty="0"/>
          </a:p>
          <a:p>
            <a:r>
              <a:rPr lang="en-US" dirty="0" smtClean="0"/>
              <a:t>---</a:t>
            </a:r>
            <a:r>
              <a:rPr lang="en-US" dirty="0"/>
              <a:t>The air pollution is mainly caused by the industry. Gasoline used by cars is another cause. The gasoline creates CO2 gas. The plants release many chemicals into the air. </a:t>
            </a:r>
          </a:p>
          <a:p>
            <a:pPr lvl="0"/>
            <a:endParaRPr lang="en-US" dirty="0"/>
          </a:p>
        </p:txBody>
      </p:sp>
      <p:sp>
        <p:nvSpPr>
          <p:cNvPr id="4" name="Slide Number Placeholder 3"/>
          <p:cNvSpPr>
            <a:spLocks noGrp="1"/>
          </p:cNvSpPr>
          <p:nvPr>
            <p:ph type="sldNum" sz="quarter" idx="10"/>
          </p:nvPr>
        </p:nvSpPr>
        <p:spPr/>
        <p:txBody>
          <a:bodyPr/>
          <a:lstStyle/>
          <a:p>
            <a:fld id="{A8ECD92F-991D-4CB0-9B5D-A3C201F46A92}" type="slidenum">
              <a:rPr lang="en-US" smtClean="0"/>
              <a:t>11</a:t>
            </a:fld>
            <a:endParaRPr lang="en-US"/>
          </a:p>
        </p:txBody>
      </p:sp>
      <p:sp>
        <p:nvSpPr>
          <p:cNvPr id="5" name="TextBox 4"/>
          <p:cNvSpPr txBox="1"/>
          <p:nvPr/>
        </p:nvSpPr>
        <p:spPr>
          <a:xfrm>
            <a:off x="3810000" y="4114800"/>
            <a:ext cx="7924800" cy="4801314"/>
          </a:xfrm>
          <a:prstGeom prst="rect">
            <a:avLst/>
          </a:prstGeom>
          <a:noFill/>
        </p:spPr>
        <p:txBody>
          <a:bodyPr wrap="square" rtlCol="0">
            <a:spAutoFit/>
          </a:bodyPr>
          <a:lstStyle/>
          <a:p>
            <a:pPr lvl="0"/>
            <a:r>
              <a:rPr lang="de-DE" sz="1200" dirty="0" smtClean="0"/>
              <a:t>--Deutschland </a:t>
            </a:r>
            <a:r>
              <a:rPr lang="de-DE" sz="1200" dirty="0"/>
              <a:t>hat eine Menge der Industrie.</a:t>
            </a:r>
            <a:endParaRPr lang="en-US" sz="1200" dirty="0"/>
          </a:p>
          <a:p>
            <a:pPr lvl="0"/>
            <a:r>
              <a:rPr lang="de-DE" sz="1200" dirty="0" smtClean="0"/>
              <a:t>--Die </a:t>
            </a:r>
            <a:r>
              <a:rPr lang="de-DE" sz="1200" dirty="0"/>
              <a:t>Industrie konzentriert sich in der Bundesrepublik Deutschland.</a:t>
            </a:r>
            <a:endParaRPr lang="en-US" sz="1200" dirty="0"/>
          </a:p>
          <a:p>
            <a:pPr lvl="0"/>
            <a:r>
              <a:rPr lang="de-DE" sz="1200" dirty="0" smtClean="0"/>
              <a:t>--Deutschland </a:t>
            </a:r>
            <a:r>
              <a:rPr lang="de-DE" sz="1200" dirty="0"/>
              <a:t>gibt viel Geld für die Verringerung der Luftverschmutzung.</a:t>
            </a:r>
            <a:endParaRPr lang="en-US" sz="1200" dirty="0"/>
          </a:p>
          <a:p>
            <a:r>
              <a:rPr lang="de-DE" sz="1200" dirty="0"/>
              <a:t> </a:t>
            </a:r>
            <a:endParaRPr lang="en-US" sz="1200" dirty="0"/>
          </a:p>
          <a:p>
            <a:pPr lvl="0"/>
            <a:r>
              <a:rPr lang="de-DE" sz="1200" dirty="0" smtClean="0"/>
              <a:t>--Deutschen </a:t>
            </a:r>
            <a:r>
              <a:rPr lang="de-DE" sz="1200" dirty="0"/>
              <a:t>sind fleißige Menschen.</a:t>
            </a:r>
            <a:endParaRPr lang="en-US" sz="1200" dirty="0"/>
          </a:p>
          <a:p>
            <a:pPr lvl="0"/>
            <a:r>
              <a:rPr lang="de-DE" sz="1200" dirty="0" smtClean="0"/>
              <a:t>--Norddeutschland </a:t>
            </a:r>
            <a:r>
              <a:rPr lang="de-DE" sz="1200" dirty="0"/>
              <a:t>hält mehr Beschäftigten.</a:t>
            </a:r>
            <a:endParaRPr lang="en-US" sz="1200" dirty="0"/>
          </a:p>
          <a:p>
            <a:pPr lvl="0"/>
            <a:r>
              <a:rPr lang="de-DE" sz="1200" dirty="0" smtClean="0"/>
              <a:t>--Deutschen </a:t>
            </a:r>
            <a:r>
              <a:rPr lang="de-DE" sz="1200" dirty="0"/>
              <a:t>schätzen die Alpen, auch Natur. Da Süddeutschland weniger Industrie als Norddeutschland haben scheint.</a:t>
            </a:r>
            <a:endParaRPr lang="en-US" sz="1200" dirty="0"/>
          </a:p>
          <a:p>
            <a:r>
              <a:rPr lang="en-US" sz="1200" dirty="0"/>
              <a:t> </a:t>
            </a:r>
          </a:p>
          <a:p>
            <a:pPr lvl="0"/>
            <a:r>
              <a:rPr lang="de-DE" sz="1200" dirty="0" smtClean="0"/>
              <a:t>--Deutschen </a:t>
            </a:r>
            <a:r>
              <a:rPr lang="de-DE" sz="1200" dirty="0"/>
              <a:t>Pflege tatsächlich über die Luftqualität. Sie verbringen viel Geld Luftverschmutzung zu verhindern. Dies kann im Vergleich zu anderen Ländern gesehen werden. Deutschland kann als wohlhabend, angesehen werden, da sie so viel Geld ausgeben.</a:t>
            </a:r>
            <a:endParaRPr lang="en-US" sz="1200" dirty="0"/>
          </a:p>
          <a:p>
            <a:r>
              <a:rPr lang="de-DE" sz="1200" dirty="0"/>
              <a:t> </a:t>
            </a:r>
            <a:endParaRPr lang="en-US" sz="1200" dirty="0"/>
          </a:p>
          <a:p>
            <a:pPr lvl="0"/>
            <a:r>
              <a:rPr lang="en-US" sz="1200" dirty="0" smtClean="0"/>
              <a:t>--</a:t>
            </a:r>
            <a:r>
              <a:rPr lang="en-US" sz="1200" dirty="0" err="1" smtClean="0"/>
              <a:t>Warum</a:t>
            </a:r>
            <a:r>
              <a:rPr lang="en-US" sz="1200" dirty="0" smtClean="0"/>
              <a:t> </a:t>
            </a:r>
            <a:r>
              <a:rPr lang="en-US" sz="1200" dirty="0" err="1"/>
              <a:t>erscheint</a:t>
            </a:r>
            <a:r>
              <a:rPr lang="en-US" sz="1200" dirty="0"/>
              <a:t> </a:t>
            </a:r>
            <a:r>
              <a:rPr lang="en-US" sz="1200" dirty="0" err="1"/>
              <a:t>Norddeutschland</a:t>
            </a:r>
            <a:r>
              <a:rPr lang="en-US" sz="1200" dirty="0"/>
              <a:t> </a:t>
            </a:r>
            <a:r>
              <a:rPr lang="en-US" sz="1200" dirty="0" err="1"/>
              <a:t>haben</a:t>
            </a:r>
            <a:r>
              <a:rPr lang="en-US" sz="1200" dirty="0"/>
              <a:t> die </a:t>
            </a:r>
            <a:r>
              <a:rPr lang="en-US" sz="1200" dirty="0" err="1"/>
              <a:t>meisten</a:t>
            </a:r>
            <a:r>
              <a:rPr lang="en-US" sz="1200" dirty="0"/>
              <a:t> der </a:t>
            </a:r>
            <a:r>
              <a:rPr lang="en-US" sz="1200" dirty="0" err="1"/>
              <a:t>Luftverschmutzung</a:t>
            </a:r>
            <a:r>
              <a:rPr lang="en-US" sz="1200" dirty="0"/>
              <a:t>?</a:t>
            </a:r>
          </a:p>
          <a:p>
            <a:pPr lvl="0"/>
            <a:r>
              <a:rPr lang="de-DE" sz="1200" dirty="0" smtClean="0"/>
              <a:t>---Gut</a:t>
            </a:r>
            <a:r>
              <a:rPr lang="de-DE" sz="1200" dirty="0"/>
              <a:t>, Süddeutschland ist Heimat der Alpen. Die deutschen Natur kümmern und versuchen zu Schaden, es zu vermeiden. Norddeutschland war auch eine Region des Kampfes. Es beherbergt viele Branchen in Kriegszeiten. Die Grenzen neben Polen und Belgien speziell.</a:t>
            </a:r>
            <a:endParaRPr lang="en-US" sz="1200" dirty="0"/>
          </a:p>
          <a:p>
            <a:pPr lvl="0"/>
            <a:r>
              <a:rPr lang="en-US" sz="1200" dirty="0" smtClean="0"/>
              <a:t>--</a:t>
            </a:r>
            <a:r>
              <a:rPr lang="en-US" sz="1200" dirty="0" err="1" smtClean="0"/>
              <a:t>Wie</a:t>
            </a:r>
            <a:r>
              <a:rPr lang="en-US" sz="1200" dirty="0" smtClean="0"/>
              <a:t> </a:t>
            </a:r>
            <a:r>
              <a:rPr lang="en-US" sz="1200" dirty="0" err="1"/>
              <a:t>ist</a:t>
            </a:r>
            <a:r>
              <a:rPr lang="en-US" sz="1200" dirty="0"/>
              <a:t> </a:t>
            </a:r>
            <a:r>
              <a:rPr lang="en-US" sz="1200" dirty="0" err="1"/>
              <a:t>Deutschlands</a:t>
            </a:r>
            <a:r>
              <a:rPr lang="en-US" sz="1200" dirty="0"/>
              <a:t> </a:t>
            </a:r>
            <a:r>
              <a:rPr lang="en-US" sz="1200" dirty="0" err="1"/>
              <a:t>Luftqualität</a:t>
            </a:r>
            <a:r>
              <a:rPr lang="en-US" sz="1200" dirty="0"/>
              <a:t>, </a:t>
            </a:r>
            <a:r>
              <a:rPr lang="en-US" sz="1200" dirty="0" err="1"/>
              <a:t>im</a:t>
            </a:r>
            <a:r>
              <a:rPr lang="en-US" sz="1200" dirty="0"/>
              <a:t> </a:t>
            </a:r>
            <a:r>
              <a:rPr lang="en-US" sz="1200" dirty="0" err="1"/>
              <a:t>Vergleich</a:t>
            </a:r>
            <a:r>
              <a:rPr lang="en-US" sz="1200" dirty="0"/>
              <a:t> </a:t>
            </a:r>
            <a:r>
              <a:rPr lang="en-US" sz="1200" dirty="0" err="1"/>
              <a:t>zu</a:t>
            </a:r>
            <a:r>
              <a:rPr lang="en-US" sz="1200" dirty="0"/>
              <a:t> </a:t>
            </a:r>
            <a:r>
              <a:rPr lang="en-US" sz="1200" dirty="0" err="1"/>
              <a:t>uns</a:t>
            </a:r>
            <a:r>
              <a:rPr lang="en-US" sz="1200" dirty="0"/>
              <a:t>?</a:t>
            </a:r>
          </a:p>
          <a:p>
            <a:pPr lvl="0"/>
            <a:r>
              <a:rPr lang="de-DE" sz="1200" dirty="0" smtClean="0"/>
              <a:t>---Es </a:t>
            </a:r>
            <a:r>
              <a:rPr lang="de-DE" sz="1200" dirty="0"/>
              <a:t>ist wahrscheinlich eine sehr bessere Qualität. Ihre Branche ist stark überwacht, so dass es nicht zu viel Luftverschmutzung zu produzieren.Deutschen scheinen Finanzierung in ihre Pläne Gunner Verschmutzung zu konzentrieren. Da wir Amerikaner nicht, leidet Luft Qualität</a:t>
            </a:r>
            <a:r>
              <a:rPr lang="de-DE" sz="1200" dirty="0" smtClean="0"/>
              <a:t>.</a:t>
            </a:r>
          </a:p>
          <a:p>
            <a:pPr lvl="0"/>
            <a:r>
              <a:rPr lang="de-DE" sz="1200" dirty="0" smtClean="0"/>
              <a:t>--</a:t>
            </a:r>
            <a:r>
              <a:rPr lang="de-DE" sz="1200" dirty="0"/>
              <a:t>Was ist die Hauptursache für Luftverschmutzung Deutschlands</a:t>
            </a:r>
            <a:r>
              <a:rPr lang="de-DE" sz="1200" dirty="0" smtClean="0"/>
              <a:t>?</a:t>
            </a:r>
          </a:p>
          <a:p>
            <a:pPr lvl="0"/>
            <a:r>
              <a:rPr lang="de-DE" sz="1200" dirty="0" smtClean="0"/>
              <a:t>---</a:t>
            </a:r>
            <a:r>
              <a:rPr lang="de-DE" sz="1200" dirty="0"/>
              <a:t>Die Luftverschmutzung wird vor allem durch die Industrie verursacht. Benzin von Autos verwendet ist eine andere Ursache. Das Benzin wird CO2-Gas erstellt. Die Pflanzen lassen viele Chemikalien in die Luft.</a:t>
            </a:r>
            <a:endParaRPr lang="en-US" sz="1200" dirty="0"/>
          </a:p>
          <a:p>
            <a:endParaRPr lang="en-US" dirty="0"/>
          </a:p>
        </p:txBody>
      </p:sp>
    </p:spTree>
    <p:extLst>
      <p:ext uri="{BB962C8B-B14F-4D97-AF65-F5344CB8AC3E}">
        <p14:creationId xmlns:p14="http://schemas.microsoft.com/office/powerpoint/2010/main" val="64060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2800" dirty="0" err="1"/>
              <a:t>Handlungen</a:t>
            </a:r>
            <a:r>
              <a:rPr lang="en-US" sz="2800" dirty="0"/>
              <a:t> </a:t>
            </a:r>
            <a:r>
              <a:rPr lang="en-US" sz="2800" dirty="0" err="1" smtClean="0"/>
              <a:t>gegen</a:t>
            </a:r>
            <a:r>
              <a:rPr lang="en-US" sz="2800" dirty="0" smtClean="0"/>
              <a:t> </a:t>
            </a:r>
            <a:r>
              <a:rPr lang="en-US" sz="2800" dirty="0" err="1" smtClean="0"/>
              <a:t>Verschmutzung</a:t>
            </a:r>
            <a:endParaRPr lang="en-US" sz="2800" dirty="0" smtClean="0"/>
          </a:p>
          <a:p>
            <a:pPr marL="457200" indent="-457200" algn="ctr">
              <a:buFont typeface="Arial" pitchFamily="34" charset="0"/>
              <a:buChar char="•"/>
            </a:pPr>
            <a:r>
              <a:rPr lang="de-DE" sz="2800" dirty="0" smtClean="0"/>
              <a:t>-</a:t>
            </a:r>
          </a:p>
          <a:p>
            <a:pPr marL="457200" indent="-457200" algn="ctr">
              <a:buFont typeface="Arial" pitchFamily="34" charset="0"/>
              <a:buChar char="•"/>
            </a:pPr>
            <a:r>
              <a:rPr lang="de-DE" sz="2800" dirty="0" smtClean="0"/>
              <a:t>Deutschland </a:t>
            </a:r>
            <a:r>
              <a:rPr lang="de-DE" sz="2800" dirty="0"/>
              <a:t>produziert die wenigsten </a:t>
            </a:r>
            <a:r>
              <a:rPr lang="de-DE" sz="2800" dirty="0" smtClean="0"/>
              <a:t>NO2 </a:t>
            </a:r>
            <a:r>
              <a:rPr lang="de-DE" sz="2800" dirty="0"/>
              <a:t>in </a:t>
            </a:r>
            <a:r>
              <a:rPr lang="de-DE" sz="2800" dirty="0" smtClean="0"/>
              <a:t>Europa</a:t>
            </a:r>
            <a:r>
              <a:rPr lang="de-DE" sz="2800" dirty="0"/>
              <a:t>.</a:t>
            </a:r>
            <a:endParaRPr lang="en-US" sz="2800" dirty="0" smtClean="0"/>
          </a:p>
          <a:p>
            <a:pPr marL="457200" indent="-457200" algn="ctr">
              <a:buFont typeface="Arial" pitchFamily="34" charset="0"/>
              <a:buChar char="•"/>
            </a:pPr>
            <a:r>
              <a:rPr lang="en-US" sz="2800" dirty="0"/>
              <a:t>Des </a:t>
            </a:r>
            <a:r>
              <a:rPr lang="en-US" sz="2800" dirty="0" err="1"/>
              <a:t>deutschen</a:t>
            </a:r>
            <a:r>
              <a:rPr lang="en-US" sz="2800" dirty="0"/>
              <a:t> </a:t>
            </a:r>
            <a:r>
              <a:rPr lang="en-US" sz="2800" dirty="0" err="1"/>
              <a:t>machen</a:t>
            </a:r>
            <a:r>
              <a:rPr lang="en-US" sz="2800" dirty="0"/>
              <a:t> </a:t>
            </a:r>
            <a:r>
              <a:rPr lang="en-US" sz="2800" dirty="0" err="1" smtClean="0"/>
              <a:t>Solarenergie</a:t>
            </a:r>
            <a:r>
              <a:rPr lang="en-US" sz="2800" dirty="0" smtClean="0"/>
              <a:t>.</a:t>
            </a:r>
            <a:endParaRPr lang="de-DE" sz="2800" dirty="0"/>
          </a:p>
          <a:p>
            <a:pPr marL="457200" indent="-457200" algn="ctr">
              <a:buFont typeface="Arial" pitchFamily="34" charset="0"/>
              <a:buChar char="•"/>
            </a:pPr>
            <a:r>
              <a:rPr lang="en-US" sz="2800" dirty="0"/>
              <a:t>Deutschland hat </a:t>
            </a:r>
            <a:r>
              <a:rPr lang="en-US" sz="2800" dirty="0" err="1"/>
              <a:t>Kohlendioxid-Emissionen</a:t>
            </a:r>
            <a:r>
              <a:rPr lang="en-US" sz="2800" dirty="0"/>
              <a:t> </a:t>
            </a:r>
            <a:r>
              <a:rPr lang="en-US" sz="2800" dirty="0" err="1"/>
              <a:t>reduziert</a:t>
            </a:r>
            <a:r>
              <a:rPr lang="en-US" sz="2800" dirty="0" smtClean="0"/>
              <a:t>.</a:t>
            </a:r>
          </a:p>
          <a:p>
            <a:pPr marL="457200" indent="-457200" algn="ctr">
              <a:buFont typeface="Arial" pitchFamily="34" charset="0"/>
              <a:buChar char="•"/>
            </a:pPr>
            <a:r>
              <a:rPr lang="en-US" sz="2800" dirty="0" smtClean="0"/>
              <a:t>-</a:t>
            </a:r>
          </a:p>
        </p:txBody>
      </p:sp>
      <p:sp>
        <p:nvSpPr>
          <p:cNvPr id="4" name="Slide Number Placeholder 3"/>
          <p:cNvSpPr>
            <a:spLocks noGrp="1"/>
          </p:cNvSpPr>
          <p:nvPr>
            <p:ph type="sldNum" sz="quarter" idx="10"/>
          </p:nvPr>
        </p:nvSpPr>
        <p:spPr/>
        <p:txBody>
          <a:bodyPr/>
          <a:lstStyle/>
          <a:p>
            <a:fld id="{A8ECD92F-991D-4CB0-9B5D-A3C201F46A92}" type="slidenum">
              <a:rPr lang="en-US" smtClean="0"/>
              <a:t>2</a:t>
            </a:fld>
            <a:endParaRPr lang="en-US"/>
          </a:p>
        </p:txBody>
      </p:sp>
    </p:spTree>
    <p:extLst>
      <p:ext uri="{BB962C8B-B14F-4D97-AF65-F5344CB8AC3E}">
        <p14:creationId xmlns:p14="http://schemas.microsoft.com/office/powerpoint/2010/main" val="2727014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de-DE" sz="2800" dirty="0"/>
              <a:t>Dies ist ein Bild von Frankfurt</a:t>
            </a:r>
            <a:r>
              <a:rPr lang="de-DE" sz="2800" dirty="0" smtClean="0"/>
              <a:t>.</a:t>
            </a:r>
          </a:p>
          <a:p>
            <a:pPr algn="ctr"/>
            <a:r>
              <a:rPr lang="de-DE" sz="2800" dirty="0" smtClean="0"/>
              <a:t/>
            </a:r>
            <a:br>
              <a:rPr lang="de-DE" sz="2800" dirty="0" smtClean="0"/>
            </a:br>
            <a:r>
              <a:rPr lang="en-US" sz="2800" dirty="0" err="1"/>
              <a:t>Es</a:t>
            </a:r>
            <a:r>
              <a:rPr lang="en-US" sz="2800" dirty="0"/>
              <a:t> </a:t>
            </a:r>
            <a:r>
              <a:rPr lang="en-US" sz="2800" dirty="0" err="1"/>
              <a:t>zeigt</a:t>
            </a:r>
            <a:r>
              <a:rPr lang="en-US" sz="2800" dirty="0"/>
              <a:t> </a:t>
            </a:r>
            <a:r>
              <a:rPr lang="en-US" sz="2800" dirty="0" smtClean="0"/>
              <a:t>die </a:t>
            </a:r>
            <a:r>
              <a:rPr lang="en-US" sz="2800" dirty="0" err="1"/>
              <a:t>Luftverschmutzung</a:t>
            </a:r>
            <a:r>
              <a:rPr lang="en-US" sz="2800" dirty="0" smtClean="0"/>
              <a:t>.</a:t>
            </a:r>
          </a:p>
          <a:p>
            <a:pPr algn="ctr"/>
            <a:endParaRPr lang="en-US" sz="2800" dirty="0"/>
          </a:p>
          <a:p>
            <a:pPr algn="ctr"/>
            <a:r>
              <a:rPr lang="de-DE" sz="2800" dirty="0"/>
              <a:t>Die Umweltverschmutzung ist aus der Industrie.</a:t>
            </a:r>
            <a:endParaRPr lang="en-US" sz="2800" dirty="0"/>
          </a:p>
        </p:txBody>
      </p:sp>
      <p:sp>
        <p:nvSpPr>
          <p:cNvPr id="4" name="Slide Number Placeholder 3"/>
          <p:cNvSpPr>
            <a:spLocks noGrp="1"/>
          </p:cNvSpPr>
          <p:nvPr>
            <p:ph type="sldNum" sz="quarter" idx="10"/>
          </p:nvPr>
        </p:nvSpPr>
        <p:spPr/>
        <p:txBody>
          <a:bodyPr/>
          <a:lstStyle/>
          <a:p>
            <a:fld id="{A8ECD92F-991D-4CB0-9B5D-A3C201F46A92}" type="slidenum">
              <a:rPr lang="en-US" smtClean="0"/>
              <a:t>3</a:t>
            </a:fld>
            <a:endParaRPr lang="en-US"/>
          </a:p>
        </p:txBody>
      </p:sp>
    </p:spTree>
    <p:extLst>
      <p:ext uri="{BB962C8B-B14F-4D97-AF65-F5344CB8AC3E}">
        <p14:creationId xmlns:p14="http://schemas.microsoft.com/office/powerpoint/2010/main" val="522841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343400"/>
          </a:xfrm>
        </p:spPr>
        <p:txBody>
          <a:bodyPr/>
          <a:lstStyle/>
          <a:p>
            <a:pPr algn="ctr"/>
            <a:r>
              <a:rPr lang="en-US" sz="2800" dirty="0" err="1"/>
              <a:t>Industrielle</a:t>
            </a:r>
            <a:r>
              <a:rPr lang="en-US" sz="2800" dirty="0"/>
              <a:t> </a:t>
            </a:r>
            <a:r>
              <a:rPr lang="en-US" sz="2800" dirty="0" err="1"/>
              <a:t>Ursachen</a:t>
            </a:r>
            <a:r>
              <a:rPr lang="en-US" sz="2800" dirty="0"/>
              <a:t> der </a:t>
            </a:r>
            <a:r>
              <a:rPr lang="en-US" sz="2800" dirty="0" err="1" smtClean="0"/>
              <a:t>Verschmutzung</a:t>
            </a:r>
            <a:endParaRPr lang="en-US" sz="2800" dirty="0" smtClean="0"/>
          </a:p>
          <a:p>
            <a:pPr marL="457200" indent="-457200" algn="ctr">
              <a:buFont typeface="Arial" pitchFamily="34" charset="0"/>
              <a:buChar char="•"/>
            </a:pPr>
            <a:r>
              <a:rPr lang="de-DE" sz="2400" dirty="0"/>
              <a:t>Benzin hat achtzehn Prozent der Luftverschmutzung in Deutschland verursacht</a:t>
            </a:r>
            <a:r>
              <a:rPr lang="de-DE" sz="2400" dirty="0" smtClean="0"/>
              <a:t>.</a:t>
            </a:r>
          </a:p>
          <a:p>
            <a:pPr marL="457200" indent="-457200" algn="ctr">
              <a:buFont typeface="Arial" pitchFamily="34" charset="0"/>
              <a:buChar char="•"/>
            </a:pPr>
            <a:r>
              <a:rPr lang="de-DE" sz="2400" dirty="0"/>
              <a:t>Luftverschmutzung führt zu saurem Regen.</a:t>
            </a:r>
            <a:endParaRPr lang="en-US" sz="2400" dirty="0" smtClean="0"/>
          </a:p>
          <a:p>
            <a:pPr marL="457200" indent="-457200" algn="ctr">
              <a:buFont typeface="Arial" pitchFamily="34" charset="0"/>
              <a:buChar char="•"/>
            </a:pPr>
            <a:r>
              <a:rPr lang="de-DE" sz="2400" dirty="0"/>
              <a:t>Unternehmen entsorgen von Abfällen in frischem Wasser</a:t>
            </a:r>
            <a:r>
              <a:rPr lang="de-DE" sz="2400" dirty="0" smtClean="0"/>
              <a:t>.</a:t>
            </a:r>
          </a:p>
          <a:p>
            <a:pPr marL="457200" indent="-457200" algn="ctr">
              <a:buFont typeface="Arial" pitchFamily="34" charset="0"/>
              <a:buChar char="•"/>
            </a:pPr>
            <a:r>
              <a:rPr lang="en-US" sz="2800" dirty="0"/>
              <a:t>-</a:t>
            </a:r>
            <a:endParaRPr lang="en-US" sz="2800" dirty="0" smtClean="0"/>
          </a:p>
          <a:p>
            <a:pPr marL="457200" indent="-457200" algn="ctr">
              <a:buFont typeface="Arial" pitchFamily="34" charset="0"/>
              <a:buChar char="•"/>
            </a:pPr>
            <a:r>
              <a:rPr lang="en-US" sz="2800" dirty="0" smtClean="0"/>
              <a:t>-</a:t>
            </a:r>
            <a:br>
              <a:rPr lang="en-US" sz="2800" dirty="0" smtClean="0"/>
            </a:br>
            <a:endParaRPr lang="en-US" sz="2800" dirty="0"/>
          </a:p>
        </p:txBody>
      </p:sp>
      <p:sp>
        <p:nvSpPr>
          <p:cNvPr id="4" name="Slide Number Placeholder 3"/>
          <p:cNvSpPr>
            <a:spLocks noGrp="1"/>
          </p:cNvSpPr>
          <p:nvPr>
            <p:ph type="sldNum" sz="quarter" idx="10"/>
          </p:nvPr>
        </p:nvSpPr>
        <p:spPr/>
        <p:txBody>
          <a:bodyPr/>
          <a:lstStyle/>
          <a:p>
            <a:fld id="{A8ECD92F-991D-4CB0-9B5D-A3C201F46A92}" type="slidenum">
              <a:rPr lang="en-US" smtClean="0"/>
              <a:t>4</a:t>
            </a:fld>
            <a:endParaRPr lang="en-US"/>
          </a:p>
        </p:txBody>
      </p:sp>
    </p:spTree>
    <p:extLst>
      <p:ext uri="{BB962C8B-B14F-4D97-AF65-F5344CB8AC3E}">
        <p14:creationId xmlns:p14="http://schemas.microsoft.com/office/powerpoint/2010/main" val="4154990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2800" dirty="0" err="1" smtClean="0"/>
              <a:t>Es</a:t>
            </a:r>
            <a:r>
              <a:rPr lang="en-US" sz="2800" dirty="0" smtClean="0"/>
              <a:t> </a:t>
            </a:r>
            <a:r>
              <a:rPr lang="en-US" sz="2800" dirty="0" err="1" smtClean="0"/>
              <a:t>ist</a:t>
            </a:r>
            <a:r>
              <a:rPr lang="en-US" sz="2800" dirty="0" smtClean="0"/>
              <a:t> </a:t>
            </a:r>
            <a:r>
              <a:rPr lang="en-US" sz="2800" dirty="0" err="1" smtClean="0"/>
              <a:t>ein</a:t>
            </a:r>
            <a:r>
              <a:rPr lang="en-US" sz="2800" dirty="0" smtClean="0"/>
              <a:t> </a:t>
            </a:r>
            <a:r>
              <a:rPr lang="en-US" sz="2800" dirty="0" err="1" smtClean="0"/>
              <a:t>Bild</a:t>
            </a:r>
            <a:r>
              <a:rPr lang="en-US" sz="2800" dirty="0" smtClean="0"/>
              <a:t> der  </a:t>
            </a:r>
            <a:r>
              <a:rPr lang="en-US" sz="2800" dirty="0" err="1" smtClean="0"/>
              <a:t>Luftverschmutzung</a:t>
            </a:r>
            <a:r>
              <a:rPr lang="en-US" sz="2800" dirty="0" smtClean="0"/>
              <a:t> </a:t>
            </a:r>
            <a:r>
              <a:rPr lang="en-US" sz="2800" dirty="0"/>
              <a:t>in Europa </a:t>
            </a:r>
            <a:endParaRPr lang="en-US" sz="2800" dirty="0" smtClean="0"/>
          </a:p>
          <a:p>
            <a:pPr algn="ctr"/>
            <a:endParaRPr lang="en-US" sz="2800" dirty="0" smtClean="0"/>
          </a:p>
          <a:p>
            <a:pPr algn="ctr"/>
            <a:r>
              <a:rPr lang="en-US" sz="2800" dirty="0" err="1" smtClean="0"/>
              <a:t>Hier</a:t>
            </a:r>
            <a:r>
              <a:rPr lang="en-US" sz="2800" dirty="0" smtClean="0"/>
              <a:t> </a:t>
            </a:r>
            <a:r>
              <a:rPr lang="en-US" sz="2800" dirty="0" err="1" smtClean="0"/>
              <a:t>ist</a:t>
            </a:r>
            <a:r>
              <a:rPr lang="en-US" sz="2800" dirty="0" smtClean="0"/>
              <a:t> die </a:t>
            </a:r>
            <a:r>
              <a:rPr lang="en-US" sz="2800" dirty="0" err="1" smtClean="0"/>
              <a:t>Summe</a:t>
            </a:r>
            <a:r>
              <a:rPr lang="en-US" sz="2800" dirty="0" smtClean="0"/>
              <a:t> der </a:t>
            </a:r>
            <a:r>
              <a:rPr lang="en-US" sz="2800" dirty="0" err="1" smtClean="0"/>
              <a:t>Schadenlosten</a:t>
            </a:r>
            <a:r>
              <a:rPr lang="en-US" sz="2800" dirty="0" smtClean="0"/>
              <a:t> </a:t>
            </a:r>
          </a:p>
          <a:p>
            <a:pPr algn="ctr"/>
            <a:endParaRPr lang="en-US" sz="2800" dirty="0"/>
          </a:p>
          <a:p>
            <a:pPr algn="ctr"/>
            <a:r>
              <a:rPr lang="de-DE" sz="2800" dirty="0"/>
              <a:t>Es ist der Ort mit großer Luftverschmutzung.</a:t>
            </a:r>
            <a:endParaRPr lang="en-US" sz="2800" dirty="0"/>
          </a:p>
        </p:txBody>
      </p:sp>
      <p:sp>
        <p:nvSpPr>
          <p:cNvPr id="4" name="Slide Number Placeholder 3"/>
          <p:cNvSpPr>
            <a:spLocks noGrp="1"/>
          </p:cNvSpPr>
          <p:nvPr>
            <p:ph type="sldNum" sz="quarter" idx="10"/>
          </p:nvPr>
        </p:nvSpPr>
        <p:spPr/>
        <p:txBody>
          <a:bodyPr/>
          <a:lstStyle/>
          <a:p>
            <a:fld id="{A8ECD92F-991D-4CB0-9B5D-A3C201F46A92}" type="slidenum">
              <a:rPr lang="en-US" smtClean="0"/>
              <a:t>5</a:t>
            </a:fld>
            <a:endParaRPr lang="en-US"/>
          </a:p>
        </p:txBody>
      </p:sp>
    </p:spTree>
    <p:extLst>
      <p:ext uri="{BB962C8B-B14F-4D97-AF65-F5344CB8AC3E}">
        <p14:creationId xmlns:p14="http://schemas.microsoft.com/office/powerpoint/2010/main" val="1153579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de-DE" sz="2400" dirty="0"/>
              <a:t>Verschmutzung heute; ein </a:t>
            </a:r>
            <a:r>
              <a:rPr lang="de-DE" sz="2400" dirty="0" smtClean="0"/>
              <a:t>Vergleich</a:t>
            </a:r>
          </a:p>
          <a:p>
            <a:pPr marL="457200" indent="-457200" algn="ctr">
              <a:buFont typeface="Arial" pitchFamily="34" charset="0"/>
              <a:buChar char="•"/>
            </a:pPr>
            <a:r>
              <a:rPr lang="de-DE" sz="2400" dirty="0"/>
              <a:t>Umweltverschmutzung in Deutschland hat seit 1990 um 46 % zurückgegangen</a:t>
            </a:r>
            <a:r>
              <a:rPr lang="de-DE" sz="2400" dirty="0" smtClean="0"/>
              <a:t>.</a:t>
            </a:r>
            <a:endParaRPr lang="de-DE" sz="2400" dirty="0"/>
          </a:p>
          <a:p>
            <a:pPr marL="457200" indent="-457200" algn="ctr">
              <a:buFont typeface="Arial" pitchFamily="34" charset="0"/>
              <a:buChar char="•"/>
            </a:pPr>
            <a:r>
              <a:rPr lang="de-DE" sz="2400" dirty="0"/>
              <a:t>Den letzten Naturschutzgebiete haben dazu beigetragen, die </a:t>
            </a:r>
            <a:r>
              <a:rPr lang="de-DE" sz="2400" dirty="0" smtClean="0"/>
              <a:t> CO2 Emissionen </a:t>
            </a:r>
            <a:r>
              <a:rPr lang="de-DE" sz="2400" dirty="0"/>
              <a:t>zu verringern.</a:t>
            </a:r>
            <a:endParaRPr lang="de-DE" sz="2400" dirty="0" smtClean="0"/>
          </a:p>
          <a:p>
            <a:pPr marL="457200" indent="-457200" algn="ctr">
              <a:buFont typeface="Arial" pitchFamily="34" charset="0"/>
              <a:buChar char="•"/>
            </a:pPr>
            <a:r>
              <a:rPr lang="de-DE" sz="2400" dirty="0"/>
              <a:t>Deutschland hat das sauberste Wasser in Europa</a:t>
            </a:r>
            <a:r>
              <a:rPr lang="de-DE" sz="2400" dirty="0" smtClean="0"/>
              <a:t>.</a:t>
            </a:r>
          </a:p>
          <a:p>
            <a:pPr marL="457200" indent="-457200" algn="ctr">
              <a:buFont typeface="Arial" pitchFamily="34" charset="0"/>
              <a:buChar char="•"/>
            </a:pPr>
            <a:r>
              <a:rPr lang="de-DE" sz="2400" dirty="0" smtClean="0"/>
              <a:t>D</a:t>
            </a:r>
          </a:p>
          <a:p>
            <a:pPr marL="457200" indent="-457200" algn="ctr">
              <a:buFont typeface="Arial" pitchFamily="34" charset="0"/>
              <a:buChar char="•"/>
            </a:pPr>
            <a:r>
              <a:rPr lang="de-DE" sz="2400" dirty="0"/>
              <a:t>E</a:t>
            </a:r>
            <a:r>
              <a:rPr lang="de-DE" sz="2800" dirty="0" smtClean="0"/>
              <a:t/>
            </a:r>
            <a:br>
              <a:rPr lang="de-DE" sz="2800" dirty="0" smtClean="0"/>
            </a:br>
            <a:endParaRPr lang="en-US" sz="2800" dirty="0"/>
          </a:p>
        </p:txBody>
      </p:sp>
      <p:sp>
        <p:nvSpPr>
          <p:cNvPr id="4" name="Slide Number Placeholder 3"/>
          <p:cNvSpPr>
            <a:spLocks noGrp="1"/>
          </p:cNvSpPr>
          <p:nvPr>
            <p:ph type="sldNum" sz="quarter" idx="10"/>
          </p:nvPr>
        </p:nvSpPr>
        <p:spPr/>
        <p:txBody>
          <a:bodyPr/>
          <a:lstStyle/>
          <a:p>
            <a:fld id="{A8ECD92F-991D-4CB0-9B5D-A3C201F46A92}" type="slidenum">
              <a:rPr lang="en-US" smtClean="0"/>
              <a:t>6</a:t>
            </a:fld>
            <a:endParaRPr lang="en-US"/>
          </a:p>
        </p:txBody>
      </p:sp>
    </p:spTree>
    <p:extLst>
      <p:ext uri="{BB962C8B-B14F-4D97-AF65-F5344CB8AC3E}">
        <p14:creationId xmlns:p14="http://schemas.microsoft.com/office/powerpoint/2010/main" val="35761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de-DE" sz="2800" dirty="0"/>
              <a:t>Dies ist ein Bild von der Donau</a:t>
            </a:r>
            <a:r>
              <a:rPr lang="de-DE" sz="2800" dirty="0" smtClean="0"/>
              <a:t>.</a:t>
            </a:r>
          </a:p>
          <a:p>
            <a:pPr algn="ctr"/>
            <a:r>
              <a:rPr lang="de-DE" sz="2800" dirty="0"/>
              <a:t>Dies ist Teil der Stadt Passau</a:t>
            </a:r>
            <a:r>
              <a:rPr lang="de-DE" sz="2800" dirty="0" smtClean="0"/>
              <a:t>.</a:t>
            </a:r>
          </a:p>
          <a:p>
            <a:pPr algn="ctr"/>
            <a:r>
              <a:rPr lang="de-DE" sz="2800" dirty="0"/>
              <a:t>Wie Sie sehen können, sieht der Fluss sehr sauber</a:t>
            </a:r>
            <a:r>
              <a:rPr lang="de-DE" sz="2800" dirty="0" smtClean="0"/>
              <a:t>.</a:t>
            </a:r>
          </a:p>
          <a:p>
            <a:pPr algn="ctr"/>
            <a:r>
              <a:rPr lang="en-US" sz="2800" dirty="0"/>
              <a:t>Passau </a:t>
            </a:r>
            <a:r>
              <a:rPr lang="en-US" sz="2800" dirty="0" err="1"/>
              <a:t>ist</a:t>
            </a:r>
            <a:r>
              <a:rPr lang="en-US" sz="2800" dirty="0"/>
              <a:t> in </a:t>
            </a:r>
            <a:r>
              <a:rPr lang="en-US" sz="2800" dirty="0" err="1"/>
              <a:t>Süddeutschland</a:t>
            </a:r>
            <a:r>
              <a:rPr lang="en-US" sz="2800" dirty="0" smtClean="0"/>
              <a:t>.</a:t>
            </a:r>
          </a:p>
          <a:p>
            <a:pPr algn="ctr"/>
            <a:r>
              <a:rPr lang="de-DE" sz="2800" dirty="0"/>
              <a:t>Es ist nah an München.</a:t>
            </a:r>
            <a:endParaRPr lang="de-DE" sz="2800" dirty="0" smtClean="0"/>
          </a:p>
        </p:txBody>
      </p:sp>
      <p:sp>
        <p:nvSpPr>
          <p:cNvPr id="4" name="Slide Number Placeholder 3"/>
          <p:cNvSpPr>
            <a:spLocks noGrp="1"/>
          </p:cNvSpPr>
          <p:nvPr>
            <p:ph type="sldNum" sz="quarter" idx="10"/>
          </p:nvPr>
        </p:nvSpPr>
        <p:spPr/>
        <p:txBody>
          <a:bodyPr/>
          <a:lstStyle/>
          <a:p>
            <a:fld id="{A8ECD92F-991D-4CB0-9B5D-A3C201F46A92}" type="slidenum">
              <a:rPr lang="en-US" smtClean="0"/>
              <a:t>7</a:t>
            </a:fld>
            <a:endParaRPr lang="en-US"/>
          </a:p>
        </p:txBody>
      </p:sp>
    </p:spTree>
    <p:extLst>
      <p:ext uri="{BB962C8B-B14F-4D97-AF65-F5344CB8AC3E}">
        <p14:creationId xmlns:p14="http://schemas.microsoft.com/office/powerpoint/2010/main" val="1653838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2000" dirty="0" err="1"/>
              <a:t>Waren</a:t>
            </a:r>
            <a:r>
              <a:rPr lang="en-US" sz="2000" dirty="0"/>
              <a:t> </a:t>
            </a:r>
            <a:r>
              <a:rPr lang="en-US" sz="2000" dirty="0" err="1"/>
              <a:t>Sie</a:t>
            </a:r>
            <a:r>
              <a:rPr lang="en-US" sz="2000" dirty="0"/>
              <a:t> </a:t>
            </a:r>
            <a:r>
              <a:rPr lang="en-US" sz="2000" dirty="0" err="1"/>
              <a:t>zu</a:t>
            </a:r>
            <a:r>
              <a:rPr lang="en-US" sz="2000" dirty="0"/>
              <a:t> </a:t>
            </a:r>
            <a:r>
              <a:rPr lang="en-US" sz="2000" dirty="0" err="1"/>
              <a:t>hören</a:t>
            </a:r>
            <a:r>
              <a:rPr lang="en-US" sz="2000" dirty="0" smtClean="0"/>
              <a:t>?</a:t>
            </a:r>
          </a:p>
          <a:p>
            <a:pPr algn="ctr"/>
            <a:r>
              <a:rPr lang="de-DE" sz="2000" dirty="0" smtClean="0"/>
              <a:t>Was </a:t>
            </a:r>
            <a:r>
              <a:rPr lang="de-DE" sz="2000" dirty="0"/>
              <a:t>ist ein großes Problem in Deutschland, die Verschmutzung </a:t>
            </a:r>
            <a:r>
              <a:rPr lang="de-DE" sz="2000" dirty="0" smtClean="0"/>
              <a:t>verursacht?</a:t>
            </a:r>
          </a:p>
          <a:p>
            <a:pPr algn="ctr"/>
            <a:r>
              <a:rPr lang="de-DE" sz="2000" dirty="0" smtClean="0"/>
              <a:t>A) </a:t>
            </a:r>
            <a:r>
              <a:rPr lang="en-US" sz="2000" dirty="0" err="1" smtClean="0"/>
              <a:t>Wasserverschmutzung</a:t>
            </a:r>
            <a:endParaRPr lang="en-US" sz="2000" dirty="0" smtClean="0"/>
          </a:p>
          <a:p>
            <a:pPr algn="ctr"/>
            <a:r>
              <a:rPr lang="en-US" sz="2000" dirty="0" smtClean="0"/>
              <a:t>B) </a:t>
            </a:r>
            <a:r>
              <a:rPr lang="en-US" sz="2000" dirty="0" err="1" smtClean="0"/>
              <a:t>Radioaktive</a:t>
            </a:r>
            <a:r>
              <a:rPr lang="en-US" sz="2000" dirty="0" smtClean="0"/>
              <a:t> </a:t>
            </a:r>
            <a:r>
              <a:rPr lang="en-US" sz="2000" dirty="0" err="1" smtClean="0"/>
              <a:t>Strahlung</a:t>
            </a:r>
            <a:endParaRPr lang="en-US" sz="2000" dirty="0" smtClean="0"/>
          </a:p>
          <a:p>
            <a:pPr algn="ctr"/>
            <a:r>
              <a:rPr lang="en-US" sz="2000" dirty="0" smtClean="0"/>
              <a:t>C) </a:t>
            </a:r>
            <a:r>
              <a:rPr lang="en-US" sz="2000" dirty="0" err="1" smtClean="0"/>
              <a:t>Saurer</a:t>
            </a:r>
            <a:r>
              <a:rPr lang="en-US" sz="2000" dirty="0" smtClean="0"/>
              <a:t> </a:t>
            </a:r>
            <a:r>
              <a:rPr lang="en-US" sz="2000" dirty="0" err="1"/>
              <a:t>Regen</a:t>
            </a:r>
            <a:r>
              <a:rPr lang="en-US" sz="2000" dirty="0" smtClean="0"/>
              <a:t/>
            </a:r>
            <a:br>
              <a:rPr lang="en-US" sz="2000" dirty="0" smtClean="0"/>
            </a:br>
            <a:endParaRPr lang="en-US" sz="2000" dirty="0" smtClean="0"/>
          </a:p>
          <a:p>
            <a:pPr algn="ctr"/>
            <a:r>
              <a:rPr lang="de-DE" sz="2000" dirty="0"/>
              <a:t>Was </a:t>
            </a:r>
            <a:r>
              <a:rPr lang="en-US" sz="2000" dirty="0" err="1"/>
              <a:t>Grüne</a:t>
            </a:r>
            <a:r>
              <a:rPr lang="de-DE" sz="2000" dirty="0" smtClean="0"/>
              <a:t> Energie </a:t>
            </a:r>
            <a:r>
              <a:rPr lang="de-DE" sz="2000" dirty="0"/>
              <a:t>ist Deutschland die Finanzierung</a:t>
            </a:r>
            <a:r>
              <a:rPr lang="de-DE" sz="2000" dirty="0" smtClean="0"/>
              <a:t>?</a:t>
            </a:r>
          </a:p>
          <a:p>
            <a:pPr algn="ctr"/>
            <a:r>
              <a:rPr lang="de-DE" sz="2000" dirty="0" smtClean="0"/>
              <a:t>A) Radioaktive Energie</a:t>
            </a:r>
          </a:p>
          <a:p>
            <a:pPr algn="ctr"/>
            <a:r>
              <a:rPr lang="de-DE" sz="2000" dirty="0" smtClean="0"/>
              <a:t>B) Solarenergie</a:t>
            </a:r>
          </a:p>
          <a:p>
            <a:pPr algn="ctr"/>
            <a:r>
              <a:rPr lang="de-DE" sz="2000" dirty="0" smtClean="0"/>
              <a:t>C) Wasserkraft Energie</a:t>
            </a:r>
          </a:p>
          <a:p>
            <a:pPr marL="228600" indent="-228600" algn="ctr">
              <a:buAutoNum type="alphaUcParenR"/>
            </a:pPr>
            <a:endParaRPr lang="de-DE" dirty="0" smtClean="0"/>
          </a:p>
          <a:p>
            <a:pPr marL="228600" indent="-228600">
              <a:buAutoNum type="alphaUcParenR"/>
            </a:pPr>
            <a:endParaRPr lang="en-US" dirty="0"/>
          </a:p>
        </p:txBody>
      </p:sp>
      <p:sp>
        <p:nvSpPr>
          <p:cNvPr id="4" name="Slide Number Placeholder 3"/>
          <p:cNvSpPr>
            <a:spLocks noGrp="1"/>
          </p:cNvSpPr>
          <p:nvPr>
            <p:ph type="sldNum" sz="quarter" idx="10"/>
          </p:nvPr>
        </p:nvSpPr>
        <p:spPr/>
        <p:txBody>
          <a:bodyPr/>
          <a:lstStyle/>
          <a:p>
            <a:fld id="{A8ECD92F-991D-4CB0-9B5D-A3C201F46A92}" type="slidenum">
              <a:rPr lang="en-US" smtClean="0"/>
              <a:t>8</a:t>
            </a:fld>
            <a:endParaRPr lang="en-US"/>
          </a:p>
        </p:txBody>
      </p:sp>
    </p:spTree>
    <p:extLst>
      <p:ext uri="{BB962C8B-B14F-4D97-AF65-F5344CB8AC3E}">
        <p14:creationId xmlns:p14="http://schemas.microsoft.com/office/powerpoint/2010/main" val="1491670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ECD92F-991D-4CB0-9B5D-A3C201F46A92}" type="slidenum">
              <a:rPr lang="en-US" smtClean="0"/>
              <a:t>9</a:t>
            </a:fld>
            <a:endParaRPr lang="en-US"/>
          </a:p>
        </p:txBody>
      </p:sp>
    </p:spTree>
    <p:extLst>
      <p:ext uri="{BB962C8B-B14F-4D97-AF65-F5344CB8AC3E}">
        <p14:creationId xmlns:p14="http://schemas.microsoft.com/office/powerpoint/2010/main" val="3356135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BAA29F4-3645-4FBA-8C2E-B6DD288D4E55}" type="datetimeFigureOut">
              <a:rPr lang="en-US"/>
              <a:pPr>
                <a:defRPr/>
              </a:pPr>
              <a:t>3/19/2012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7432A9E-17B2-4737-8D3C-77524A2436E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DEBE96-70F3-4D18-AEC9-E82BCFFF8120}" type="datetimeFigureOut">
              <a:rPr lang="en-US"/>
              <a:pPr>
                <a:defRPr/>
              </a:pPr>
              <a:t>3/19/2012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BEE66D-6A81-48F1-BDDE-906ED9B4ABE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A6A93BC-40AD-4BFF-BD13-4CF159EFDF49}" type="datetimeFigureOut">
              <a:rPr lang="en-US"/>
              <a:pPr>
                <a:defRPr/>
              </a:pPr>
              <a:t>3/19/2012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54A765-6E01-4337-8439-F065EBF5DEEE}"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23D5E2E-E7D9-4F71-8090-9B24BEB73C1C}" type="datetimeFigureOut">
              <a:rPr lang="en-US"/>
              <a:pPr>
                <a:defRPr/>
              </a:pPr>
              <a:t>3/19/2012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E062E6-5E1B-4D12-8C4A-5D649C2B1445}"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9C4484D-8CCD-48F1-AE1F-07DFA7C169BA}" type="datetimeFigureOut">
              <a:rPr lang="en-US"/>
              <a:pPr>
                <a:defRPr/>
              </a:pPr>
              <a:t>3/19/2012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262B7C-CE19-49AC-BB3E-8994E99C3ECC}"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FF84F3B-CAB2-4064-9E63-949B51EE2E3E}" type="datetimeFigureOut">
              <a:rPr lang="en-US"/>
              <a:pPr>
                <a:defRPr/>
              </a:pPr>
              <a:t>3/19/2012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E853EB5-A9D4-4F84-9D6C-5DCB8771B097}"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B5EBB30-1FF2-42DF-8BA7-E6CBCEEF4E01}" type="datetimeFigureOut">
              <a:rPr lang="en-US"/>
              <a:pPr>
                <a:defRPr/>
              </a:pPr>
              <a:t>3/19/2012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A84EAD2-11C3-4D5C-8302-806CE760BF72}"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4CE0B1B-83FC-4009-BC24-17754496CA8B}" type="datetimeFigureOut">
              <a:rPr lang="en-US"/>
              <a:pPr>
                <a:defRPr/>
              </a:pPr>
              <a:t>3/19/2012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85F3DE3-74AE-453A-91D0-6A4CA294E310}"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04D8DE-B026-4F6D-9417-393AED9D56B1}" type="datetimeFigureOut">
              <a:rPr lang="en-US"/>
              <a:pPr>
                <a:defRPr/>
              </a:pPr>
              <a:t>3/19/2012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F3EDEE8-75E7-45CD-9A7E-B5765B89B98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9B3F6C-B18F-45F1-8F41-0D54ADC93EB7}" type="datetimeFigureOut">
              <a:rPr lang="en-US"/>
              <a:pPr>
                <a:defRPr/>
              </a:pPr>
              <a:t>3/19/2012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E0EF08-7DA1-4BFB-9AFB-A9B5537C4A6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755A838-7DD8-43B3-AF31-C6797F8DC9A3}" type="datetimeFigureOut">
              <a:rPr lang="en-US"/>
              <a:pPr>
                <a:defRPr/>
              </a:pPr>
              <a:t>3/19/2012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7AAF9E-D918-4E64-B524-03E5EC6E9856}"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5000">
              <a:srgbClr val="C00000"/>
            </a:gs>
            <a:gs pos="75000">
              <a:srgbClr val="FF8000"/>
            </a:gs>
            <a:gs pos="50000">
              <a:srgbClr val="FF0000"/>
            </a:gs>
            <a:gs pos="0">
              <a:schemeClr val="tx1"/>
            </a:gs>
            <a:gs pos="100000">
              <a:srgbClr val="FFFF00"/>
            </a:gs>
          </a:gsLst>
          <a:lin ang="5400000" scaled="1"/>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7B49C10-4B5E-4437-A38F-BBEB7CC971E7}" type="datetimeFigureOut">
              <a:rPr lang="en-US"/>
              <a:pPr>
                <a:defRPr/>
              </a:pPr>
              <a:t>3/19/2012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3C70D42-FB6C-4322-B28B-E854F75EE55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ia.gov/library/publications/the-world-factbook/geos/gm.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guardian.co.uk/environment/2011/nov/24/industrial-pollution-costs-uk-billions" TargetMode="External"/><Relationship Id="rId4" Type="http://schemas.openxmlformats.org/officeDocument/2006/relationships/hyperlink" Target="http://globaledge.msu.edu/Countries/Germany/statistic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228600" y="457200"/>
            <a:ext cx="8229600" cy="1371600"/>
          </a:xfrm>
        </p:spPr>
        <p:txBody>
          <a:bodyPr/>
          <a:lstStyle/>
          <a:p>
            <a:pPr eaLnBrk="1" hangingPunct="1"/>
            <a:r>
              <a:rPr lang="en-US" smtClean="0">
                <a:latin typeface="Tahoma" pitchFamily="34" charset="0"/>
                <a:cs typeface="Tahoma" pitchFamily="34" charset="0"/>
              </a:rPr>
              <a:t>German Environmental Issues</a:t>
            </a:r>
          </a:p>
        </p:txBody>
      </p:sp>
      <p:pic>
        <p:nvPicPr>
          <p:cNvPr id="14338" name="Picture 2"/>
          <p:cNvPicPr>
            <a:picLocks noChangeAspect="1" noChangeArrowheads="1"/>
          </p:cNvPicPr>
          <p:nvPr/>
        </p:nvPicPr>
        <p:blipFill>
          <a:blip r:embed="rId3"/>
          <a:srcRect/>
          <a:stretch>
            <a:fillRect/>
          </a:stretch>
        </p:blipFill>
        <p:spPr bwMode="auto">
          <a:xfrm>
            <a:off x="228600" y="1765300"/>
            <a:ext cx="4648200" cy="3873500"/>
          </a:xfrm>
          <a:prstGeom prst="rect">
            <a:avLst/>
          </a:prstGeom>
          <a:noFill/>
          <a:ln w="9525">
            <a:noFill/>
            <a:miter lim="800000"/>
            <a:headEnd/>
            <a:tailEnd/>
          </a:ln>
        </p:spPr>
      </p:pic>
      <p:sp>
        <p:nvSpPr>
          <p:cNvPr id="14339" name="Text Box 10"/>
          <p:cNvSpPr txBox="1">
            <a:spLocks noChangeArrowheads="1"/>
          </p:cNvSpPr>
          <p:nvPr/>
        </p:nvSpPr>
        <p:spPr bwMode="auto">
          <a:xfrm>
            <a:off x="5029200" y="2895600"/>
            <a:ext cx="3733800" cy="1446213"/>
          </a:xfrm>
          <a:prstGeom prst="rect">
            <a:avLst/>
          </a:prstGeom>
          <a:noFill/>
          <a:ln w="9525">
            <a:noFill/>
            <a:miter lim="800000"/>
            <a:headEnd/>
            <a:tailEnd/>
          </a:ln>
        </p:spPr>
        <p:txBody>
          <a:bodyPr>
            <a:spAutoFit/>
          </a:bodyPr>
          <a:lstStyle/>
          <a:p>
            <a:pPr>
              <a:spcBef>
                <a:spcPct val="50000"/>
              </a:spcBef>
            </a:pPr>
            <a:r>
              <a:rPr lang="en-US" sz="4400">
                <a:latin typeface="Tahoma" pitchFamily="34" charset="0"/>
              </a:rPr>
              <a:t>Man’s Effect on Nature</a:t>
            </a:r>
          </a:p>
        </p:txBody>
      </p:sp>
      <p:sp>
        <p:nvSpPr>
          <p:cNvPr id="14340" name="TextBox 5"/>
          <p:cNvSpPr txBox="1">
            <a:spLocks noChangeArrowheads="1"/>
          </p:cNvSpPr>
          <p:nvPr/>
        </p:nvSpPr>
        <p:spPr bwMode="auto">
          <a:xfrm>
            <a:off x="1905000" y="5791200"/>
            <a:ext cx="5791200" cy="708025"/>
          </a:xfrm>
          <a:prstGeom prst="rect">
            <a:avLst/>
          </a:prstGeom>
          <a:noFill/>
          <a:ln w="9525">
            <a:noFill/>
            <a:miter lim="800000"/>
            <a:headEnd/>
            <a:tailEnd/>
          </a:ln>
        </p:spPr>
        <p:txBody>
          <a:bodyPr>
            <a:spAutoFit/>
          </a:bodyPr>
          <a:lstStyle/>
          <a:p>
            <a:r>
              <a:rPr lang="en-US" sz="4000">
                <a:latin typeface="Tahoma" pitchFamily="34" charset="0"/>
                <a:cs typeface="Tahoma" pitchFamily="34" charset="0"/>
              </a:rPr>
              <a:t>Pollution and Industry</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50000">
              <a:schemeClr val="bg1"/>
            </a:gs>
            <a:gs pos="0">
              <a:srgbClr val="C00000"/>
            </a:gs>
            <a:gs pos="100000">
              <a:srgbClr val="C00000"/>
            </a:gs>
          </a:gsLst>
          <a:lin ang="5400000" scaled="1"/>
          <a:tileRect/>
        </a:grad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a:xfrm>
            <a:off x="1143000" y="1066800"/>
            <a:ext cx="5105400" cy="1143000"/>
          </a:xfrm>
        </p:spPr>
        <p:txBody>
          <a:bodyPr/>
          <a:lstStyle/>
          <a:p>
            <a:pPr eaLnBrk="1" hangingPunct="1"/>
            <a:r>
              <a:rPr lang="en-US" smtClean="0"/>
              <a:t>Citation</a:t>
            </a:r>
          </a:p>
        </p:txBody>
      </p:sp>
      <p:sp>
        <p:nvSpPr>
          <p:cNvPr id="23555" name="Content Placeholder 2"/>
          <p:cNvSpPr>
            <a:spLocks noGrp="1"/>
          </p:cNvSpPr>
          <p:nvPr>
            <p:ph idx="1"/>
          </p:nvPr>
        </p:nvSpPr>
        <p:spPr>
          <a:xfrm>
            <a:off x="381000" y="2743200"/>
            <a:ext cx="8229600" cy="3535363"/>
          </a:xfrm>
        </p:spPr>
        <p:txBody>
          <a:bodyPr/>
          <a:lstStyle/>
          <a:p>
            <a:pPr eaLnBrk="1" hangingPunct="1"/>
            <a:r>
              <a:rPr lang="en-US" smtClean="0">
                <a:hlinkClick r:id="rId3"/>
              </a:rPr>
              <a:t>https://www.cia.gov/library/publications/the-world-factbook/geos/gm.html</a:t>
            </a:r>
            <a:endParaRPr lang="en-US" smtClean="0"/>
          </a:p>
          <a:p>
            <a:pPr eaLnBrk="1" hangingPunct="1"/>
            <a:r>
              <a:rPr lang="en-US" smtClean="0">
                <a:hlinkClick r:id="rId4"/>
              </a:rPr>
              <a:t>http://globaledge.msu.edu/Countries/Germany/statistics</a:t>
            </a:r>
            <a:endParaRPr lang="en-US" smtClean="0"/>
          </a:p>
          <a:p>
            <a:pPr eaLnBrk="1" hangingPunct="1"/>
            <a:r>
              <a:rPr lang="en-US" smtClean="0">
                <a:hlinkClick r:id="rId5"/>
              </a:rPr>
              <a:t>http://www.guardian.co.uk/environment/2011/nov/24/industrial-pollution-costs-uk-billions</a:t>
            </a:r>
            <a:endParaRPr lang="en-US" smtClean="0"/>
          </a:p>
          <a:p>
            <a:pPr eaLnBrk="1" hangingPunct="1">
              <a:buFont typeface="Arial" charset="0"/>
              <a:buNone/>
            </a:pPr>
            <a:endParaRPr lang="en-US" smtClean="0"/>
          </a:p>
          <a:p>
            <a:pPr eaLnBrk="1" hangingPunct="1">
              <a:buFont typeface="Arial" charset="0"/>
              <a:buNone/>
            </a:pPr>
            <a:endParaRPr lang="en-US" smtClean="0"/>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angel.sarasota.k12.fl.us/AngelUploads/Content/0181_IB_German_01_bogard_11-12/_assoc/6AC58AE2956C46459FCA10FF5C4CFC4D/7D71AC9AD5284DA79A46D938FDFD70AC/AE_Q3_P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96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061260"/>
      </p:ext>
    </p:extLst>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52400" y="685800"/>
            <a:ext cx="8839200" cy="1447800"/>
          </a:xfrm>
        </p:spPr>
        <p:txBody>
          <a:bodyPr/>
          <a:lstStyle/>
          <a:p>
            <a:pPr eaLnBrk="1" hangingPunct="1"/>
            <a:r>
              <a:rPr lang="en-US" sz="4800" smtClean="0">
                <a:latin typeface="Tahoma" pitchFamily="34" charset="0"/>
              </a:rPr>
              <a:t>Acts Against Pollution</a:t>
            </a:r>
          </a:p>
        </p:txBody>
      </p:sp>
      <p:sp>
        <p:nvSpPr>
          <p:cNvPr id="15362" name="TextBox 3"/>
          <p:cNvSpPr txBox="1">
            <a:spLocks noChangeArrowheads="1"/>
          </p:cNvSpPr>
          <p:nvPr/>
        </p:nvSpPr>
        <p:spPr bwMode="auto">
          <a:xfrm>
            <a:off x="381000" y="1905000"/>
            <a:ext cx="7848600" cy="4524375"/>
          </a:xfrm>
          <a:prstGeom prst="rect">
            <a:avLst/>
          </a:prstGeom>
          <a:noFill/>
          <a:ln w="9525">
            <a:noFill/>
            <a:miter lim="800000"/>
            <a:headEnd/>
            <a:tailEnd/>
          </a:ln>
        </p:spPr>
        <p:txBody>
          <a:bodyPr>
            <a:spAutoFit/>
          </a:bodyPr>
          <a:lstStyle/>
          <a:p>
            <a:pPr>
              <a:buFont typeface="Arial" charset="0"/>
              <a:buChar char="•"/>
            </a:pPr>
            <a:r>
              <a:rPr lang="en-US" sz="2400"/>
              <a:t>On January 1</a:t>
            </a:r>
            <a:r>
              <a:rPr lang="en-US" sz="2400" baseline="30000"/>
              <a:t>st</a:t>
            </a:r>
            <a:r>
              <a:rPr lang="en-US" sz="2400"/>
              <a:t> 2010 Germany made laws to limit Nitrogen Dioxide Pollution. </a:t>
            </a:r>
          </a:p>
          <a:p>
            <a:pPr>
              <a:buFont typeface="Arial" charset="0"/>
              <a:buChar char="•"/>
            </a:pPr>
            <a:r>
              <a:rPr lang="en-US" sz="2400"/>
              <a:t>With these laws, Germany is currently one of the lowest producers of Nitrogen Dioxide. </a:t>
            </a:r>
          </a:p>
          <a:p>
            <a:pPr>
              <a:buFont typeface="Arial" charset="0"/>
              <a:buChar char="•"/>
            </a:pPr>
            <a:r>
              <a:rPr lang="en-US" sz="2400"/>
              <a:t>Germany has been working on efficient green energy, specifically funding solar energy. (Over 40% of energy funding) </a:t>
            </a:r>
          </a:p>
          <a:p>
            <a:pPr>
              <a:buFont typeface="Arial" charset="0"/>
              <a:buChar char="•"/>
            </a:pPr>
            <a:r>
              <a:rPr lang="en-US" sz="2400"/>
              <a:t>In Germany, Carbon Dioxide emissions have been reduced from ~242866 metric tons to ~210480 metric tons.</a:t>
            </a:r>
          </a:p>
          <a:p>
            <a:pPr>
              <a:buFont typeface="Arial" charset="0"/>
              <a:buChar char="•"/>
            </a:pPr>
            <a:r>
              <a:rPr lang="en-US" sz="2400"/>
              <a:t>Germany has started many of the anti pollution laws that exist throughout Europe today.</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2" descr="http://static.guim.co.uk/sys-images/Environment/Pix/columnists/2010/2/23/1266941985091/Air-pollution--UK-carbon--002.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6387" name="TextBox 4"/>
          <p:cNvSpPr txBox="1">
            <a:spLocks noChangeArrowheads="1"/>
          </p:cNvSpPr>
          <p:nvPr/>
        </p:nvSpPr>
        <p:spPr bwMode="auto">
          <a:xfrm>
            <a:off x="2057400" y="1752600"/>
            <a:ext cx="5105400" cy="1323975"/>
          </a:xfrm>
          <a:prstGeom prst="rect">
            <a:avLst/>
          </a:prstGeom>
          <a:noFill/>
          <a:ln w="9525">
            <a:noFill/>
            <a:miter lim="800000"/>
            <a:headEnd/>
            <a:tailEnd/>
          </a:ln>
        </p:spPr>
        <p:txBody>
          <a:bodyPr>
            <a:spAutoFit/>
          </a:bodyPr>
          <a:lstStyle/>
          <a:p>
            <a:r>
              <a:rPr lang="en-US" sz="4000"/>
              <a:t>Industrial Pollution in the Frankfurt area</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457200"/>
            <a:ext cx="5486400" cy="1981200"/>
          </a:xfrm>
        </p:spPr>
        <p:txBody>
          <a:bodyPr/>
          <a:lstStyle/>
          <a:p>
            <a:pPr eaLnBrk="1" hangingPunct="1"/>
            <a:r>
              <a:rPr lang="en-US" sz="4800" smtClean="0">
                <a:latin typeface="Tahoma" pitchFamily="34" charset="0"/>
              </a:rPr>
              <a:t>Industrial Causes of Pollution</a:t>
            </a:r>
          </a:p>
        </p:txBody>
      </p:sp>
      <p:sp>
        <p:nvSpPr>
          <p:cNvPr id="17410" name="Text Box 4"/>
          <p:cNvSpPr txBox="1">
            <a:spLocks noChangeArrowheads="1"/>
          </p:cNvSpPr>
          <p:nvPr/>
        </p:nvSpPr>
        <p:spPr bwMode="auto">
          <a:xfrm>
            <a:off x="762000" y="2438400"/>
            <a:ext cx="7696200" cy="708025"/>
          </a:xfrm>
          <a:prstGeom prst="rect">
            <a:avLst/>
          </a:prstGeom>
          <a:noFill/>
          <a:ln w="9525">
            <a:noFill/>
            <a:miter lim="800000"/>
            <a:headEnd/>
            <a:tailEnd/>
          </a:ln>
        </p:spPr>
        <p:txBody>
          <a:bodyPr>
            <a:spAutoFit/>
          </a:bodyPr>
          <a:lstStyle/>
          <a:p>
            <a:pPr>
              <a:buFontTx/>
              <a:buChar char="•"/>
            </a:pPr>
            <a:endParaRPr lang="en-US" sz="2000">
              <a:latin typeface="Tahoma" pitchFamily="34" charset="0"/>
            </a:endParaRPr>
          </a:p>
          <a:p>
            <a:pPr>
              <a:buFontTx/>
              <a:buChar char="•"/>
            </a:pPr>
            <a:endParaRPr lang="en-US" sz="2000">
              <a:latin typeface="Tahoma" pitchFamily="34" charset="0"/>
            </a:endParaRPr>
          </a:p>
        </p:txBody>
      </p:sp>
      <p:sp>
        <p:nvSpPr>
          <p:cNvPr id="17411" name="TextBox 4"/>
          <p:cNvSpPr txBox="1">
            <a:spLocks noChangeArrowheads="1"/>
          </p:cNvSpPr>
          <p:nvPr/>
        </p:nvSpPr>
        <p:spPr bwMode="auto">
          <a:xfrm>
            <a:off x="381000" y="2209800"/>
            <a:ext cx="8153400" cy="4154488"/>
          </a:xfrm>
          <a:prstGeom prst="rect">
            <a:avLst/>
          </a:prstGeom>
          <a:noFill/>
          <a:ln w="9525">
            <a:noFill/>
            <a:miter lim="800000"/>
            <a:headEnd/>
            <a:tailEnd/>
          </a:ln>
        </p:spPr>
        <p:txBody>
          <a:bodyPr>
            <a:spAutoFit/>
          </a:bodyPr>
          <a:lstStyle/>
          <a:p>
            <a:pPr>
              <a:buFont typeface="Arial" charset="0"/>
              <a:buChar char="•"/>
            </a:pPr>
            <a:r>
              <a:rPr lang="en-US" sz="2400"/>
              <a:t>Gasoline is still heavily relied upon, accounting for roughly 18% of the overall CO2 emissions. </a:t>
            </a:r>
          </a:p>
          <a:p>
            <a:pPr>
              <a:buFont typeface="Arial" charset="0"/>
              <a:buChar char="•"/>
            </a:pPr>
            <a:r>
              <a:rPr lang="en-US" sz="2400"/>
              <a:t>Air Pollution in Germany leads to a major environmental concern, Acid Rain.</a:t>
            </a:r>
          </a:p>
          <a:p>
            <a:pPr>
              <a:buFont typeface="Arial" charset="0"/>
              <a:buChar char="•"/>
            </a:pPr>
            <a:r>
              <a:rPr lang="en-US" sz="2400"/>
              <a:t>Multiple industrial companies dump waste into freshwater environments, causing contamination.</a:t>
            </a:r>
          </a:p>
          <a:p>
            <a:pPr>
              <a:buFont typeface="Arial" charset="0"/>
              <a:buChar char="•"/>
            </a:pPr>
            <a:r>
              <a:rPr lang="en-US" sz="2400"/>
              <a:t>Industrial growth over the past twenty years has accounted for roughly 70% of all pollution in Germany.</a:t>
            </a:r>
          </a:p>
          <a:p>
            <a:pPr>
              <a:buFont typeface="Arial" charset="0"/>
              <a:buChar char="•"/>
            </a:pPr>
            <a:r>
              <a:rPr lang="en-US" sz="2400"/>
              <a:t>In 2008, a massive pocket of industrial pollution was found between Frankfurt and Amsterdam, it still exists today.</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2" descr="pollution map"/>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8435" name="TextBox 7"/>
          <p:cNvSpPr txBox="1">
            <a:spLocks noChangeArrowheads="1"/>
          </p:cNvSpPr>
          <p:nvPr/>
        </p:nvSpPr>
        <p:spPr bwMode="auto">
          <a:xfrm>
            <a:off x="1219200" y="3048000"/>
            <a:ext cx="2514600" cy="523875"/>
          </a:xfrm>
          <a:prstGeom prst="rect">
            <a:avLst/>
          </a:prstGeom>
          <a:noFill/>
          <a:ln w="9525">
            <a:noFill/>
            <a:miter lim="800000"/>
            <a:headEnd/>
            <a:tailEnd/>
          </a:ln>
        </p:spPr>
        <p:txBody>
          <a:bodyPr>
            <a:spAutoFit/>
          </a:bodyPr>
          <a:lstStyle/>
          <a:p>
            <a:r>
              <a:rPr lang="en-US" sz="2800" b="1"/>
              <a:t>Notice… ^ </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228600" y="609600"/>
            <a:ext cx="9220200" cy="1524000"/>
          </a:xfrm>
        </p:spPr>
        <p:txBody>
          <a:bodyPr/>
          <a:lstStyle/>
          <a:p>
            <a:pPr eaLnBrk="1" hangingPunct="1"/>
            <a:r>
              <a:rPr lang="en-US" sz="4800" smtClean="0">
                <a:latin typeface="Tahoma" pitchFamily="34" charset="0"/>
              </a:rPr>
              <a:t>Pollution Today, a Comparison</a:t>
            </a:r>
          </a:p>
        </p:txBody>
      </p:sp>
      <p:sp>
        <p:nvSpPr>
          <p:cNvPr id="19458" name="Text Box 4"/>
          <p:cNvSpPr txBox="1">
            <a:spLocks noChangeArrowheads="1"/>
          </p:cNvSpPr>
          <p:nvPr/>
        </p:nvSpPr>
        <p:spPr bwMode="auto">
          <a:xfrm>
            <a:off x="914400" y="2286000"/>
            <a:ext cx="2667000" cy="366713"/>
          </a:xfrm>
          <a:prstGeom prst="rect">
            <a:avLst/>
          </a:prstGeom>
          <a:noFill/>
          <a:ln w="9525">
            <a:noFill/>
            <a:miter lim="800000"/>
            <a:headEnd/>
            <a:tailEnd/>
          </a:ln>
        </p:spPr>
        <p:txBody>
          <a:bodyPr>
            <a:spAutoFit/>
          </a:bodyPr>
          <a:lstStyle/>
          <a:p>
            <a:pPr>
              <a:spcBef>
                <a:spcPct val="50000"/>
              </a:spcBef>
            </a:pPr>
            <a:endParaRPr lang="en-US"/>
          </a:p>
        </p:txBody>
      </p:sp>
      <p:sp>
        <p:nvSpPr>
          <p:cNvPr id="19459" name="TextBox 4"/>
          <p:cNvSpPr txBox="1">
            <a:spLocks noChangeArrowheads="1"/>
          </p:cNvSpPr>
          <p:nvPr/>
        </p:nvSpPr>
        <p:spPr bwMode="auto">
          <a:xfrm>
            <a:off x="685800" y="1752600"/>
            <a:ext cx="7543800" cy="4894263"/>
          </a:xfrm>
          <a:prstGeom prst="rect">
            <a:avLst/>
          </a:prstGeom>
          <a:noFill/>
          <a:ln w="9525">
            <a:noFill/>
            <a:miter lim="800000"/>
            <a:headEnd/>
            <a:tailEnd/>
          </a:ln>
        </p:spPr>
        <p:txBody>
          <a:bodyPr>
            <a:spAutoFit/>
          </a:bodyPr>
          <a:lstStyle/>
          <a:p>
            <a:pPr>
              <a:buFont typeface="Arial" charset="0"/>
              <a:buChar char="•"/>
            </a:pPr>
            <a:r>
              <a:rPr lang="en-US" sz="2400"/>
              <a:t>The average percent of air pollution in Germany has decreased by 46% since 1990.</a:t>
            </a:r>
          </a:p>
          <a:p>
            <a:pPr>
              <a:buFont typeface="Arial" charset="0"/>
              <a:buChar char="•"/>
            </a:pPr>
            <a:r>
              <a:rPr lang="en-US" sz="2400"/>
              <a:t>Recent increases in nature preservation has helped lower the amount of CO2 emissions by nearly 30%</a:t>
            </a:r>
          </a:p>
          <a:p>
            <a:pPr>
              <a:buFont typeface="Arial" charset="0"/>
              <a:buChar char="•"/>
            </a:pPr>
            <a:r>
              <a:rPr lang="en-US" sz="2400"/>
              <a:t>Germany currently has some of the cleanest water in Europe, ranking in the Top 5 countries. (after laws being passed in 2007 and 2008)</a:t>
            </a:r>
          </a:p>
          <a:p>
            <a:pPr>
              <a:buFont typeface="Arial" charset="0"/>
              <a:buChar char="•"/>
            </a:pPr>
            <a:r>
              <a:rPr lang="en-US" sz="2400"/>
              <a:t>The region around Frankfurt and Amsterdam is home to about 40% of the pollution occurring in Germany, today.</a:t>
            </a:r>
          </a:p>
          <a:p>
            <a:pPr>
              <a:buFont typeface="Arial" charset="0"/>
              <a:buChar char="•"/>
            </a:pPr>
            <a:r>
              <a:rPr lang="en-US" sz="2400"/>
              <a:t>Germany is shifting even more funding to solar energy, due to the rejection of nuclear energy as an option.</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2" name="Picture 6" descr="http://0.tqn.com/d/cruises/1/0/s/2/5/Passau_04.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0483" name="TextBox 6"/>
          <p:cNvSpPr txBox="1">
            <a:spLocks noChangeArrowheads="1"/>
          </p:cNvSpPr>
          <p:nvPr/>
        </p:nvSpPr>
        <p:spPr bwMode="auto">
          <a:xfrm>
            <a:off x="4724400" y="1066800"/>
            <a:ext cx="2743200" cy="923925"/>
          </a:xfrm>
          <a:prstGeom prst="rect">
            <a:avLst/>
          </a:prstGeom>
          <a:noFill/>
          <a:ln w="9525">
            <a:noFill/>
            <a:miter lim="800000"/>
            <a:headEnd/>
            <a:tailEnd/>
          </a:ln>
        </p:spPr>
        <p:txBody>
          <a:bodyPr>
            <a:spAutoFit/>
          </a:bodyPr>
          <a:lstStyle/>
          <a:p>
            <a:r>
              <a:rPr lang="en-US"/>
              <a:t>The Danube River, running through the city of Passau.</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371600" y="381000"/>
            <a:ext cx="5562600" cy="1249363"/>
          </a:xfrm>
        </p:spPr>
        <p:txBody>
          <a:bodyPr/>
          <a:lstStyle/>
          <a:p>
            <a:pPr eaLnBrk="1" hangingPunct="1"/>
            <a:r>
              <a:rPr lang="en-US" smtClean="0">
                <a:latin typeface="Tahoma" pitchFamily="34" charset="0"/>
                <a:cs typeface="Tahoma" pitchFamily="34" charset="0"/>
              </a:rPr>
              <a:t>Were you Listening?</a:t>
            </a:r>
          </a:p>
        </p:txBody>
      </p:sp>
      <p:sp>
        <p:nvSpPr>
          <p:cNvPr id="21506" name="Content Placeholder 2"/>
          <p:cNvSpPr>
            <a:spLocks noGrp="1"/>
          </p:cNvSpPr>
          <p:nvPr>
            <p:ph idx="1"/>
          </p:nvPr>
        </p:nvSpPr>
        <p:spPr>
          <a:xfrm>
            <a:off x="381000" y="1524000"/>
            <a:ext cx="8229600" cy="5029200"/>
          </a:xfrm>
        </p:spPr>
        <p:txBody>
          <a:bodyPr/>
          <a:lstStyle/>
          <a:p>
            <a:pPr marL="514350" indent="-514350" eaLnBrk="1" hangingPunct="1">
              <a:buFont typeface="Calibri" pitchFamily="34" charset="0"/>
              <a:buAutoNum type="arabicPeriod"/>
            </a:pPr>
            <a:r>
              <a:rPr lang="en-US" sz="2800" smtClean="0">
                <a:latin typeface="Tahoma" pitchFamily="34" charset="0"/>
                <a:cs typeface="Tahoma" pitchFamily="34" charset="0"/>
              </a:rPr>
              <a:t>What is a major issue in Germany, resulting from air pollution?</a:t>
            </a:r>
          </a:p>
          <a:p>
            <a:pPr marL="914400" lvl="1" indent="-514350" eaLnBrk="1" hangingPunct="1">
              <a:buFont typeface="Calibri" pitchFamily="34" charset="0"/>
              <a:buAutoNum type="alphaLcParenR"/>
            </a:pPr>
            <a:r>
              <a:rPr lang="en-US" smtClean="0">
                <a:latin typeface="Tahoma" pitchFamily="34" charset="0"/>
                <a:cs typeface="Tahoma" pitchFamily="34" charset="0"/>
              </a:rPr>
              <a:t>Water Contamination</a:t>
            </a:r>
          </a:p>
          <a:p>
            <a:pPr marL="914400" lvl="1" indent="-514350" eaLnBrk="1" hangingPunct="1">
              <a:buFont typeface="Calibri" pitchFamily="34" charset="0"/>
              <a:buAutoNum type="alphaLcParenR"/>
            </a:pPr>
            <a:r>
              <a:rPr lang="en-US" smtClean="0">
                <a:latin typeface="Tahoma" pitchFamily="34" charset="0"/>
                <a:cs typeface="Tahoma" pitchFamily="34" charset="0"/>
              </a:rPr>
              <a:t>Nuclear Radiation</a:t>
            </a:r>
          </a:p>
          <a:p>
            <a:pPr marL="914400" lvl="1" indent="-514350" eaLnBrk="1" hangingPunct="1">
              <a:buFont typeface="Calibri" pitchFamily="34" charset="0"/>
              <a:buAutoNum type="alphaLcParenR"/>
            </a:pPr>
            <a:r>
              <a:rPr lang="en-US" smtClean="0">
                <a:latin typeface="Tahoma" pitchFamily="34" charset="0"/>
                <a:cs typeface="Tahoma" pitchFamily="34" charset="0"/>
              </a:rPr>
              <a:t>Acid Rain</a:t>
            </a:r>
          </a:p>
          <a:p>
            <a:pPr marL="514350" indent="-514350" eaLnBrk="1" hangingPunct="1">
              <a:buFont typeface="Calibri" pitchFamily="34" charset="0"/>
              <a:buAutoNum type="arabicPeriod"/>
            </a:pPr>
            <a:r>
              <a:rPr lang="en-US" sz="2800" smtClean="0">
                <a:latin typeface="Tahoma" pitchFamily="34" charset="0"/>
                <a:cs typeface="Tahoma" pitchFamily="34" charset="0"/>
              </a:rPr>
              <a:t>Which Green Energy is Germany funding the most?</a:t>
            </a:r>
          </a:p>
          <a:p>
            <a:pPr marL="914400" lvl="1" indent="-514350" eaLnBrk="1" hangingPunct="1">
              <a:buFont typeface="Calibri" pitchFamily="34" charset="0"/>
              <a:buAutoNum type="alphaLcParenR"/>
            </a:pPr>
            <a:r>
              <a:rPr lang="en-US" smtClean="0">
                <a:latin typeface="Tahoma" pitchFamily="34" charset="0"/>
                <a:cs typeface="Tahoma" pitchFamily="34" charset="0"/>
              </a:rPr>
              <a:t>Nuclear Energy</a:t>
            </a:r>
          </a:p>
          <a:p>
            <a:pPr marL="914400" lvl="1" indent="-514350" eaLnBrk="1" hangingPunct="1">
              <a:buFont typeface="Calibri" pitchFamily="34" charset="0"/>
              <a:buAutoNum type="alphaLcParenR"/>
            </a:pPr>
            <a:r>
              <a:rPr lang="en-US" smtClean="0">
                <a:latin typeface="Tahoma" pitchFamily="34" charset="0"/>
                <a:cs typeface="Tahoma" pitchFamily="34" charset="0"/>
              </a:rPr>
              <a:t>Solar Energy</a:t>
            </a:r>
          </a:p>
          <a:p>
            <a:pPr marL="914400" lvl="1" indent="-514350" eaLnBrk="1" hangingPunct="1">
              <a:buFont typeface="Calibri" pitchFamily="34" charset="0"/>
              <a:buAutoNum type="alphaLcParenR"/>
            </a:pPr>
            <a:r>
              <a:rPr lang="en-US" smtClean="0">
                <a:latin typeface="Tahoma" pitchFamily="34" charset="0"/>
                <a:cs typeface="Tahoma" pitchFamily="34" charset="0"/>
              </a:rPr>
              <a:t>Hydroelectric Power</a:t>
            </a: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219200" y="990600"/>
            <a:ext cx="6096000" cy="1143000"/>
          </a:xfrm>
        </p:spPr>
        <p:txBody>
          <a:bodyPr/>
          <a:lstStyle/>
          <a:p>
            <a:pPr eaLnBrk="1" hangingPunct="1"/>
            <a:r>
              <a:rPr lang="en-US" smtClean="0">
                <a:latin typeface="Tahoma" pitchFamily="34" charset="0"/>
                <a:cs typeface="Tahoma" pitchFamily="34" charset="0"/>
              </a:rPr>
              <a:t>Were you right?</a:t>
            </a:r>
          </a:p>
        </p:txBody>
      </p:sp>
      <p:sp>
        <p:nvSpPr>
          <p:cNvPr id="22530" name="Content Placeholder 2"/>
          <p:cNvSpPr>
            <a:spLocks noGrp="1"/>
          </p:cNvSpPr>
          <p:nvPr>
            <p:ph idx="1"/>
          </p:nvPr>
        </p:nvSpPr>
        <p:spPr>
          <a:xfrm>
            <a:off x="381000" y="2743200"/>
            <a:ext cx="8229600" cy="2971800"/>
          </a:xfrm>
        </p:spPr>
        <p:txBody>
          <a:bodyPr/>
          <a:lstStyle/>
          <a:p>
            <a:pPr marL="609600" indent="-609600" eaLnBrk="1" hangingPunct="1">
              <a:buFont typeface="Calibri" pitchFamily="34" charset="0"/>
              <a:buAutoNum type="arabicPeriod"/>
            </a:pPr>
            <a:r>
              <a:rPr lang="en-US" smtClean="0">
                <a:latin typeface="Tahoma" pitchFamily="34" charset="0"/>
                <a:cs typeface="Tahoma" pitchFamily="34" charset="0"/>
              </a:rPr>
              <a:t>C, Acid Rain… Germany is currently having issues with Acid Rain from air pollution.</a:t>
            </a:r>
          </a:p>
          <a:p>
            <a:pPr marL="609600" indent="-609600" eaLnBrk="1" hangingPunct="1">
              <a:buFont typeface="Calibri" pitchFamily="34" charset="0"/>
              <a:buAutoNum type="arabicPeriod"/>
            </a:pPr>
            <a:r>
              <a:rPr lang="en-US" smtClean="0">
                <a:latin typeface="Tahoma" pitchFamily="34" charset="0"/>
                <a:cs typeface="Tahoma" pitchFamily="34" charset="0"/>
              </a:rPr>
              <a:t>B, Solar Energy… Germany has been increasing funding for Solar Energy for over 10 years. </a:t>
            </a:r>
            <a:endParaRPr lang="en-US" sz="2800" smtClean="0">
              <a:latin typeface="Tahoma"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30000">
        <p:fade/>
      </p:transition>
    </mc:Choice>
    <mc:Fallback xmlns="">
      <p:transition spd="med" advClick="0" advTm="30000">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TotalTime>
  <Words>627</Words>
  <Application>Microsoft Office PowerPoint</Application>
  <PresentationFormat>On-screen Show (4:3)</PresentationFormat>
  <Paragraphs>133</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German Environmental Issues</vt:lpstr>
      <vt:lpstr>Acts Against Pollution</vt:lpstr>
      <vt:lpstr>PowerPoint Presentation</vt:lpstr>
      <vt:lpstr>Industrial Causes of Pollution</vt:lpstr>
      <vt:lpstr>PowerPoint Presentation</vt:lpstr>
      <vt:lpstr>Pollution Today, a Comparison</vt:lpstr>
      <vt:lpstr>PowerPoint Presentation</vt:lpstr>
      <vt:lpstr>Were you Listening?</vt:lpstr>
      <vt:lpstr>Were you right?</vt:lpstr>
      <vt:lpstr>Citation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Diversity in German Speaking Countries</dc:title>
  <dc:creator>gilbert</dc:creator>
  <cp:lastModifiedBy>Gilbert</cp:lastModifiedBy>
  <cp:revision>61</cp:revision>
  <cp:lastPrinted>2011-09-01T01:32:06Z</cp:lastPrinted>
  <dcterms:created xsi:type="dcterms:W3CDTF">2011-08-31T22:19:32Z</dcterms:created>
  <dcterms:modified xsi:type="dcterms:W3CDTF">2012-03-20T03:08:19Z</dcterms:modified>
</cp:coreProperties>
</file>